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1.jpg" ContentType="image/jpg"/>
  <Override PartName="/ppt/media/image62.jpg" ContentType="image/jpg"/>
  <Override PartName="/ppt/media/image63.jpg" ContentType="image/jpg"/>
  <Override PartName="/ppt/media/image64.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60" r:id="rId2"/>
  </p:sldMasterIdLst>
  <p:notesMasterIdLst>
    <p:notesMasterId r:id="rId26"/>
  </p:notesMasterIdLst>
  <p:sldIdLst>
    <p:sldId id="256" r:id="rId3"/>
    <p:sldId id="276" r:id="rId4"/>
    <p:sldId id="271" r:id="rId5"/>
    <p:sldId id="273" r:id="rId6"/>
    <p:sldId id="337" r:id="rId7"/>
    <p:sldId id="315" r:id="rId8"/>
    <p:sldId id="333" r:id="rId9"/>
    <p:sldId id="317" r:id="rId10"/>
    <p:sldId id="336" r:id="rId11"/>
    <p:sldId id="270" r:id="rId12"/>
    <p:sldId id="344" r:id="rId13"/>
    <p:sldId id="343" r:id="rId14"/>
    <p:sldId id="345" r:id="rId15"/>
    <p:sldId id="347" r:id="rId16"/>
    <p:sldId id="339" r:id="rId17"/>
    <p:sldId id="342" r:id="rId18"/>
    <p:sldId id="340" r:id="rId19"/>
    <p:sldId id="346" r:id="rId20"/>
    <p:sldId id="272" r:id="rId21"/>
    <p:sldId id="332" r:id="rId22"/>
    <p:sldId id="334" r:id="rId23"/>
    <p:sldId id="335" r:id="rId24"/>
    <p:sldId id="348"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a Schweikert" initials="KS" lastIdx="2" clrIdx="0">
    <p:extLst>
      <p:ext uri="{19B8F6BF-5375-455C-9EA6-DF929625EA0E}">
        <p15:presenceInfo xmlns:p15="http://schemas.microsoft.com/office/powerpoint/2012/main" userId="S-1-5-21-1957994488-308236825-1801674531-15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5E72"/>
    <a:srgbClr val="003B5C"/>
    <a:srgbClr val="0D3657"/>
    <a:srgbClr val="29DDDD"/>
    <a:srgbClr val="22C1CB"/>
    <a:srgbClr val="26D3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55755" autoAdjust="0"/>
  </p:normalViewPr>
  <p:slideViewPr>
    <p:cSldViewPr snapToGrid="0" snapToObjects="1">
      <p:cViewPr varScale="1">
        <p:scale>
          <a:sx n="88" d="100"/>
          <a:sy n="88" d="100"/>
        </p:scale>
        <p:origin x="1482" y="84"/>
      </p:cViewPr>
      <p:guideLst>
        <p:guide orient="horz" pos="1620"/>
        <p:guide pos="2880"/>
      </p:guideLst>
    </p:cSldViewPr>
  </p:slideViewPr>
  <p:outlineViewPr>
    <p:cViewPr>
      <p:scale>
        <a:sx n="33" d="100"/>
        <a:sy n="33" d="100"/>
      </p:scale>
      <p:origin x="0" y="-31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3C12A-8814-4FB6-AF1B-7D5C9B41FFA1}" type="datetimeFigureOut">
              <a:rPr lang="en-US" smtClean="0"/>
              <a:t>8/7/2020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D2F28-5136-486F-A2C7-AD13B852CCE4}" type="slidenum">
              <a:rPr lang="en-US" smtClean="0"/>
              <a:t>‹#›</a:t>
            </a:fld>
            <a:endParaRPr lang="en-US"/>
          </a:p>
        </p:txBody>
      </p:sp>
    </p:spTree>
    <p:extLst>
      <p:ext uri="{BB962C8B-B14F-4D97-AF65-F5344CB8AC3E}">
        <p14:creationId xmlns:p14="http://schemas.microsoft.com/office/powerpoint/2010/main" val="218029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vcg.isti.cnr.it/3dhop/demo.php#externa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archaeologydataservice.ac.uk/archives/view/lascuevas_uchn_2016/viewer.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s.cornell.edu/projects/bigsf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6EFEDC-4F1A-4040-AF58-6DCDEEBA1DB8}" type="slidenum">
              <a:rPr lang="en-US" smtClean="0"/>
              <a:t>1</a:t>
            </a:fld>
            <a:endParaRPr lang="en-US"/>
          </a:p>
        </p:txBody>
      </p:sp>
    </p:spTree>
    <p:extLst>
      <p:ext uri="{BB962C8B-B14F-4D97-AF65-F5344CB8AC3E}">
        <p14:creationId xmlns:p14="http://schemas.microsoft.com/office/powerpoint/2010/main" val="3080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12</a:t>
            </a:fld>
            <a:endParaRPr lang="en-US"/>
          </a:p>
        </p:txBody>
      </p:sp>
    </p:spTree>
    <p:extLst>
      <p:ext uri="{BB962C8B-B14F-4D97-AF65-F5344CB8AC3E}">
        <p14:creationId xmlns:p14="http://schemas.microsoft.com/office/powerpoint/2010/main" val="62855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13</a:t>
            </a:fld>
            <a:endParaRPr lang="en-US"/>
          </a:p>
        </p:txBody>
      </p:sp>
    </p:spTree>
    <p:extLst>
      <p:ext uri="{BB962C8B-B14F-4D97-AF65-F5344CB8AC3E}">
        <p14:creationId xmlns:p14="http://schemas.microsoft.com/office/powerpoint/2010/main" val="64388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14</a:t>
            </a:fld>
            <a:endParaRPr lang="en-US"/>
          </a:p>
        </p:txBody>
      </p:sp>
    </p:spTree>
    <p:extLst>
      <p:ext uri="{BB962C8B-B14F-4D97-AF65-F5344CB8AC3E}">
        <p14:creationId xmlns:p14="http://schemas.microsoft.com/office/powerpoint/2010/main" val="406289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16</a:t>
            </a:fld>
            <a:endParaRPr lang="en-US"/>
          </a:p>
        </p:txBody>
      </p:sp>
    </p:spTree>
    <p:extLst>
      <p:ext uri="{BB962C8B-B14F-4D97-AF65-F5344CB8AC3E}">
        <p14:creationId xmlns:p14="http://schemas.microsoft.com/office/powerpoint/2010/main" val="4003709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hlinkClick r:id="rId3"/>
              </a:rPr>
              <a:t>http://vcg.isti.cnr.it/3dhop/demo.php#external</a:t>
            </a:r>
            <a:endParaRPr lang="en-US" dirty="0"/>
          </a:p>
          <a:p>
            <a:pPr lvl="1"/>
            <a:r>
              <a:rPr lang="en-US" dirty="0">
                <a:hlinkClick r:id="rId4"/>
              </a:rPr>
              <a:t>https://archaeologydataservice.ac.uk/archives/view/lascuevas_uchn_2016/viewer.html</a:t>
            </a:r>
            <a:endParaRPr lang="en-US" dirty="0"/>
          </a:p>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19</a:t>
            </a:fld>
            <a:endParaRPr lang="en-US"/>
          </a:p>
        </p:txBody>
      </p:sp>
    </p:spTree>
    <p:extLst>
      <p:ext uri="{BB962C8B-B14F-4D97-AF65-F5344CB8AC3E}">
        <p14:creationId xmlns:p14="http://schemas.microsoft.com/office/powerpoint/2010/main" val="848172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Discovery / Pre-excavated sites</a:t>
            </a:r>
          </a:p>
          <a:p>
            <a:pPr lvl="1"/>
            <a:r>
              <a:rPr lang="en-US" dirty="0"/>
              <a:t>El Mirador (Example 1)</a:t>
            </a:r>
          </a:p>
          <a:p>
            <a:r>
              <a:rPr lang="en-US" dirty="0"/>
              <a:t>Damaged or lost sites </a:t>
            </a:r>
          </a:p>
          <a:p>
            <a:pPr lvl="1"/>
            <a:r>
              <a:rPr lang="en-US" dirty="0"/>
              <a:t>Project Mosul / </a:t>
            </a:r>
            <a:r>
              <a:rPr lang="en-US" dirty="0" err="1"/>
              <a:t>Rekrei</a:t>
            </a:r>
            <a:r>
              <a:rPr lang="en-US" dirty="0"/>
              <a:t> (Example 2)</a:t>
            </a:r>
          </a:p>
          <a:p>
            <a:pPr lvl="1"/>
            <a:r>
              <a:rPr lang="en-US" dirty="0"/>
              <a:t>Pompeii (Example 3)</a:t>
            </a:r>
          </a:p>
          <a:p>
            <a:pPr lvl="1"/>
            <a:r>
              <a:rPr lang="en-US" dirty="0"/>
              <a:t>Reconstruction from volunteered photos</a:t>
            </a:r>
          </a:p>
          <a:p>
            <a:r>
              <a:rPr lang="en-US" dirty="0"/>
              <a:t>General Access and Education </a:t>
            </a:r>
          </a:p>
          <a:p>
            <a:pPr lvl="1"/>
            <a:r>
              <a:rPr lang="en-US" dirty="0" err="1"/>
              <a:t>CyArk</a:t>
            </a:r>
            <a:r>
              <a:rPr lang="en-US" dirty="0"/>
              <a:t> (Example 4)</a:t>
            </a:r>
          </a:p>
          <a:p>
            <a:pPr lvl="1"/>
            <a:r>
              <a:rPr lang="en-US" dirty="0"/>
              <a:t>Zamani Project (Example 5) </a:t>
            </a:r>
          </a:p>
          <a:p>
            <a:pPr lvl="1"/>
            <a:r>
              <a:rPr lang="en-US" dirty="0"/>
              <a:t>VR / AR</a:t>
            </a:r>
          </a:p>
          <a:p>
            <a:pPr lvl="1"/>
            <a:r>
              <a:rPr lang="en-US" dirty="0"/>
              <a:t>Replicas</a:t>
            </a:r>
          </a:p>
          <a:p>
            <a:pPr lvl="1"/>
            <a:r>
              <a:rPr lang="en-US" dirty="0"/>
              <a:t>Accurate maps</a:t>
            </a:r>
          </a:p>
          <a:p>
            <a:pPr lvl="1"/>
            <a:r>
              <a:rPr lang="en-US" dirty="0"/>
              <a:t>Historical reconstruction</a:t>
            </a:r>
          </a:p>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20</a:t>
            </a:fld>
            <a:endParaRPr lang="en-US"/>
          </a:p>
        </p:txBody>
      </p:sp>
    </p:spTree>
    <p:extLst>
      <p:ext uri="{BB962C8B-B14F-4D97-AF65-F5344CB8AC3E}">
        <p14:creationId xmlns:p14="http://schemas.microsoft.com/office/powerpoint/2010/main" val="158564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21</a:t>
            </a:fld>
            <a:endParaRPr lang="en-US"/>
          </a:p>
        </p:txBody>
      </p:sp>
    </p:spTree>
    <p:extLst>
      <p:ext uri="{BB962C8B-B14F-4D97-AF65-F5344CB8AC3E}">
        <p14:creationId xmlns:p14="http://schemas.microsoft.com/office/powerpoint/2010/main" val="7081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22</a:t>
            </a:fld>
            <a:endParaRPr lang="en-US"/>
          </a:p>
        </p:txBody>
      </p:sp>
    </p:spTree>
    <p:extLst>
      <p:ext uri="{BB962C8B-B14F-4D97-AF65-F5344CB8AC3E}">
        <p14:creationId xmlns:p14="http://schemas.microsoft.com/office/powerpoint/2010/main" val="10396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6EFEDC-4F1A-4040-AF58-6DCDEEBA1DB8}" type="slidenum">
              <a:rPr lang="en-US" smtClean="0"/>
              <a:t>23</a:t>
            </a:fld>
            <a:endParaRPr lang="en-US"/>
          </a:p>
        </p:txBody>
      </p:sp>
    </p:spTree>
    <p:extLst>
      <p:ext uri="{BB962C8B-B14F-4D97-AF65-F5344CB8AC3E}">
        <p14:creationId xmlns:p14="http://schemas.microsoft.com/office/powerpoint/2010/main" val="166772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2</a:t>
            </a:fld>
            <a:endParaRPr lang="en-US"/>
          </a:p>
        </p:txBody>
      </p:sp>
    </p:spTree>
    <p:extLst>
      <p:ext uri="{BB962C8B-B14F-4D97-AF65-F5344CB8AC3E}">
        <p14:creationId xmlns:p14="http://schemas.microsoft.com/office/powerpoint/2010/main" val="341670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3</a:t>
            </a:fld>
            <a:endParaRPr lang="en-US"/>
          </a:p>
        </p:txBody>
      </p:sp>
    </p:spTree>
    <p:extLst>
      <p:ext uri="{BB962C8B-B14F-4D97-AF65-F5344CB8AC3E}">
        <p14:creationId xmlns:p14="http://schemas.microsoft.com/office/powerpoint/2010/main" val="8510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Lidar diagram Image: </a:t>
            </a:r>
            <a:r>
              <a:rPr lang="en-US" dirty="0" err="1"/>
              <a:t>Dowman</a:t>
            </a:r>
            <a:r>
              <a:rPr lang="en-US" dirty="0"/>
              <a:t>, Ian. (2004). Integration of LiDAR and IFSAR for mapping. International Archives of Photogrammetry and Remote Sensing. 35. </a:t>
            </a:r>
          </a:p>
        </p:txBody>
      </p:sp>
      <p:sp>
        <p:nvSpPr>
          <p:cNvPr id="4" name="Slide Number Placeholder 3"/>
          <p:cNvSpPr>
            <a:spLocks noGrp="1"/>
          </p:cNvSpPr>
          <p:nvPr>
            <p:ph type="sldNum" sz="quarter" idx="5"/>
          </p:nvPr>
        </p:nvSpPr>
        <p:spPr/>
        <p:txBody>
          <a:bodyPr/>
          <a:lstStyle/>
          <a:p>
            <a:fld id="{B14D2F28-5136-486F-A2C7-AD13B852CCE4}" type="slidenum">
              <a:rPr lang="en-US" smtClean="0"/>
              <a:t>4</a:t>
            </a:fld>
            <a:endParaRPr lang="en-US"/>
          </a:p>
        </p:txBody>
      </p:sp>
    </p:spTree>
    <p:extLst>
      <p:ext uri="{BB962C8B-B14F-4D97-AF65-F5344CB8AC3E}">
        <p14:creationId xmlns:p14="http://schemas.microsoft.com/office/powerpoint/2010/main" val="392342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distinct</a:t>
            </a:r>
            <a:r>
              <a:rPr lang="en-US" baseline="0" dirty="0"/>
              <a:t> features, try to match them, then triangulate their position</a:t>
            </a:r>
          </a:p>
          <a:p>
            <a:r>
              <a:rPr lang="en-US" baseline="0" dirty="0"/>
              <a:t>When the images don’t have the same color, exposure, camera properties, etc. this get more difficult (separate project in CS usually termed Big SFM to deal with these unorganized images, i.e. VGI)</a:t>
            </a:r>
          </a:p>
          <a:p>
            <a:r>
              <a:rPr lang="en-US" baseline="0" dirty="0"/>
              <a:t> - Flickr, google etc. </a:t>
            </a:r>
          </a:p>
          <a:p>
            <a:r>
              <a:rPr lang="en-US" dirty="0">
                <a:hlinkClick r:id="rId3"/>
              </a:rPr>
              <a:t>http://www.cs.cornell.edu/projects/bigsfm/</a:t>
            </a:r>
            <a:r>
              <a:rPr lang="en-US" baseline="0" dirty="0"/>
              <a:t> </a:t>
            </a:r>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6</a:t>
            </a:fld>
            <a:endParaRPr lang="en-US"/>
          </a:p>
        </p:txBody>
      </p:sp>
    </p:spTree>
    <p:extLst>
      <p:ext uri="{BB962C8B-B14F-4D97-AF65-F5344CB8AC3E}">
        <p14:creationId xmlns:p14="http://schemas.microsoft.com/office/powerpoint/2010/main" val="284113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7</a:t>
            </a:fld>
            <a:endParaRPr lang="en-US"/>
          </a:p>
        </p:txBody>
      </p:sp>
    </p:spTree>
    <p:extLst>
      <p:ext uri="{BB962C8B-B14F-4D97-AF65-F5344CB8AC3E}">
        <p14:creationId xmlns:p14="http://schemas.microsoft.com/office/powerpoint/2010/main" val="272233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historic information</a:t>
            </a:r>
          </a:p>
          <a:p>
            <a:r>
              <a:rPr lang="en-US" dirty="0"/>
              <a:t>Possibly adding</a:t>
            </a:r>
            <a:r>
              <a:rPr lang="en-US" baseline="0" dirty="0"/>
              <a:t> on to or starting from remotely sensed data</a:t>
            </a:r>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8</a:t>
            </a:fld>
            <a:endParaRPr lang="en-US"/>
          </a:p>
        </p:txBody>
      </p:sp>
    </p:spTree>
    <p:extLst>
      <p:ext uri="{BB962C8B-B14F-4D97-AF65-F5344CB8AC3E}">
        <p14:creationId xmlns:p14="http://schemas.microsoft.com/office/powerpoint/2010/main" val="221001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10</a:t>
            </a:fld>
            <a:endParaRPr lang="en-US"/>
          </a:p>
        </p:txBody>
      </p:sp>
    </p:spTree>
    <p:extLst>
      <p:ext uri="{BB962C8B-B14F-4D97-AF65-F5344CB8AC3E}">
        <p14:creationId xmlns:p14="http://schemas.microsoft.com/office/powerpoint/2010/main" val="234754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4D2F28-5136-486F-A2C7-AD13B852CCE4}" type="slidenum">
              <a:rPr lang="en-US" smtClean="0"/>
              <a:t>11</a:t>
            </a:fld>
            <a:endParaRPr lang="en-US"/>
          </a:p>
        </p:txBody>
      </p:sp>
    </p:spTree>
    <p:extLst>
      <p:ext uri="{BB962C8B-B14F-4D97-AF65-F5344CB8AC3E}">
        <p14:creationId xmlns:p14="http://schemas.microsoft.com/office/powerpoint/2010/main" val="3550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BF6DDB20-6B22-7E45-ABEA-7878EF903F31}" type="datetimeFigureOut">
              <a:rPr lang="en-US" smtClean="0"/>
              <a:pPr/>
              <a:t>8/7/2020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1B6E67-E65C-7C48-8E39-C8E482FC151B}" type="slidenum">
              <a:rPr lang="en-US" smtClean="0"/>
              <a:pPr/>
              <a:t>‹#›</a:t>
            </a:fld>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10CBCE-4045-4ACA-9C13-6F7787F25DBC}"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FE5612-7ED6-4D62-B589-858D5E18B3E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A89E50-612F-4053-BB10-270C24C4FE79}"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581276-7D9E-43E9-A239-B9ABCF7F87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PresentationDesign_Background_1920x1080-08.png"/>
          <p:cNvPicPr>
            <a:picLocks noChangeAspect="1"/>
          </p:cNvPicPr>
          <p:nvPr userDrawn="1"/>
        </p:nvPicPr>
        <p:blipFill>
          <a:blip r:embed="rId14">
            <a:lum bright="10000"/>
            <a:extLst>
              <a:ext uri="{28A0092B-C50C-407E-A947-70E740481C1C}">
                <a14:useLocalDpi xmlns:a14="http://schemas.microsoft.com/office/drawing/2010/main" val="0"/>
              </a:ext>
            </a:extLst>
          </a:blip>
          <a:stretch>
            <a:fillRect/>
          </a:stretch>
        </p:blipFill>
        <p:spPr>
          <a:xfrm>
            <a:off x="-98778" y="-19654"/>
            <a:ext cx="9271000" cy="5301396"/>
          </a:xfrm>
          <a:prstGeom prst="rect">
            <a:avLst/>
          </a:prstGeom>
        </p:spPr>
      </p:pic>
      <p:sp>
        <p:nvSpPr>
          <p:cNvPr id="2" name="Title Placeholder 1"/>
          <p:cNvSpPr>
            <a:spLocks noGrp="1"/>
          </p:cNvSpPr>
          <p:nvPr>
            <p:ph type="title"/>
          </p:nvPr>
        </p:nvSpPr>
        <p:spPr>
          <a:xfrm>
            <a:off x="457200" y="206375"/>
            <a:ext cx="8229600" cy="85725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A89E50-612F-4053-BB10-270C24C4FE79}" type="datetimeFigureOut">
              <a:rPr lang="en-US" smtClean="0"/>
              <a:pPr/>
              <a:t>8/7/2020</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3581276-7D9E-43E9-A239-B9ABCF7F87B8}" type="slidenum">
              <a:rPr lang="en-US" smtClean="0"/>
              <a:pPr/>
              <a:t>‹#›</a:t>
            </a:fld>
            <a:endParaRPr lang="en-US" dirty="0"/>
          </a:p>
        </p:txBody>
      </p:sp>
      <p:pic>
        <p:nvPicPr>
          <p:cNvPr id="7" name="Picture 6" descr="Presentation_bar_copyright_right.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17524" y="4374241"/>
            <a:ext cx="7426475" cy="63220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xStyles>
    <p:titleStyle>
      <a:lvl1pPr algn="ctr" defTabSz="914400" rtl="0" eaLnBrk="1" latinLnBrk="0" hangingPunct="1">
        <a:spcBef>
          <a:spcPct val="0"/>
        </a:spcBef>
        <a:buNone/>
        <a:defRPr sz="4800" kern="1200">
          <a:solidFill>
            <a:schemeClr val="accent5"/>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A10CBCE-4045-4ACA-9C13-6F7787F25DBC}" type="datetimeFigureOut">
              <a:rPr lang="en-US" smtClean="0"/>
              <a:pPr/>
              <a:t>8/7/2020</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1FE5612-7ED6-4D62-B589-858D5E18B3EF}" type="slidenum">
              <a:rPr lang="en-US" smtClean="0"/>
              <a:pPr/>
              <a:t>‹#›</a:t>
            </a:fld>
            <a:endParaRPr lang="en-US" dirty="0"/>
          </a:p>
        </p:txBody>
      </p:sp>
      <p:pic>
        <p:nvPicPr>
          <p:cNvPr id="7" name="Picture 6" descr="Presentation_bar_copyright_right.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17524" y="4374241"/>
            <a:ext cx="7426475" cy="6322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spcBef>
          <a:spcPct val="0"/>
        </a:spcBef>
        <a:buNone/>
        <a:defRPr sz="4400" kern="1200">
          <a:solidFill>
            <a:schemeClr val="accent5"/>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18" Type="http://schemas.openxmlformats.org/officeDocument/2006/relationships/image" Target="../media/image21.jpg"/><Relationship Id="rId3" Type="http://schemas.openxmlformats.org/officeDocument/2006/relationships/image" Target="../media/image6.png"/><Relationship Id="rId21" Type="http://schemas.openxmlformats.org/officeDocument/2006/relationships/image" Target="../media/image24.jp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jpg"/><Relationship Id="rId20"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23" Type="http://schemas.openxmlformats.org/officeDocument/2006/relationships/image" Target="../media/image26.jp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hyperlink" Target="https://blenderartists.org/" TargetMode="External"/><Relationship Id="rId5" Type="http://schemas.openxmlformats.org/officeDocument/2006/relationships/image" Target="../media/image37.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tionDesign_TitleSlide_1920x108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20200" cy="5191165"/>
          </a:xfrm>
          <a:prstGeom prst="rect">
            <a:avLst/>
          </a:prstGeom>
        </p:spPr>
      </p:pic>
      <p:sp>
        <p:nvSpPr>
          <p:cNvPr id="2" name="Title 1"/>
          <p:cNvSpPr>
            <a:spLocks noGrp="1"/>
          </p:cNvSpPr>
          <p:nvPr>
            <p:ph type="ctrTitle"/>
          </p:nvPr>
        </p:nvSpPr>
        <p:spPr>
          <a:xfrm>
            <a:off x="-38100" y="277741"/>
            <a:ext cx="9220200" cy="1102519"/>
          </a:xfrm>
        </p:spPr>
        <p:txBody>
          <a:bodyPr>
            <a:noAutofit/>
          </a:bodyPr>
          <a:lstStyle/>
          <a:p>
            <a:r>
              <a:rPr lang="en-US" sz="3600" b="1" dirty="0">
                <a:solidFill>
                  <a:srgbClr val="29DDDD"/>
                </a:solidFill>
                <a:latin typeface="Cabin Condensed Bold"/>
                <a:cs typeface="Cabin Condensed Bold"/>
              </a:rPr>
              <a:t>Got a Drone… Now what?  </a:t>
            </a:r>
            <a:br>
              <a:rPr lang="en-US" sz="3600" b="1" dirty="0">
                <a:solidFill>
                  <a:srgbClr val="29DDDD"/>
                </a:solidFill>
                <a:latin typeface="Cabin Condensed Bold"/>
                <a:cs typeface="Cabin Condensed Bold"/>
              </a:rPr>
            </a:br>
            <a:r>
              <a:rPr lang="en-US" sz="3600" b="1" dirty="0">
                <a:solidFill>
                  <a:srgbClr val="29DDDD"/>
                </a:solidFill>
                <a:latin typeface="Cabin Condensed Bold"/>
                <a:cs typeface="Cabin Condensed Bold"/>
              </a:rPr>
              <a:t>Mapping with your UAV.</a:t>
            </a:r>
          </a:p>
        </p:txBody>
      </p:sp>
      <p:sp>
        <p:nvSpPr>
          <p:cNvPr id="5" name="TextBox 4"/>
          <p:cNvSpPr txBox="1"/>
          <p:nvPr/>
        </p:nvSpPr>
        <p:spPr>
          <a:xfrm>
            <a:off x="4713098" y="3815288"/>
            <a:ext cx="3986213" cy="477054"/>
          </a:xfrm>
          <a:prstGeom prst="rect">
            <a:avLst/>
          </a:prstGeom>
          <a:noFill/>
        </p:spPr>
        <p:txBody>
          <a:bodyPr wrap="square" rtlCol="0">
            <a:spAutoFit/>
          </a:bodyPr>
          <a:lstStyle/>
          <a:p>
            <a:pPr algn="r"/>
            <a:r>
              <a:rPr lang="en-US" sz="2500" b="1" dirty="0">
                <a:solidFill>
                  <a:srgbClr val="29DDDD"/>
                </a:solidFill>
                <a:latin typeface="Alegreya"/>
                <a:cs typeface="Alegreya"/>
              </a:rPr>
              <a:t>August 12, 2020</a:t>
            </a:r>
          </a:p>
        </p:txBody>
      </p:sp>
      <p:sp>
        <p:nvSpPr>
          <p:cNvPr id="9" name="TextBox 8"/>
          <p:cNvSpPr txBox="1"/>
          <p:nvPr/>
        </p:nvSpPr>
        <p:spPr>
          <a:xfrm>
            <a:off x="7144709" y="4190194"/>
            <a:ext cx="1999291" cy="400110"/>
          </a:xfrm>
          <a:prstGeom prst="rect">
            <a:avLst/>
          </a:prstGeom>
          <a:noFill/>
        </p:spPr>
        <p:txBody>
          <a:bodyPr wrap="square" rtlCol="0">
            <a:spAutoFit/>
          </a:bodyPr>
          <a:lstStyle/>
          <a:p>
            <a:r>
              <a:rPr lang="en-US" sz="2000" dirty="0">
                <a:solidFill>
                  <a:schemeClr val="bg1"/>
                </a:solidFill>
                <a:latin typeface="Cabin Bold"/>
                <a:cs typeface="Cabin Bold"/>
              </a:rPr>
              <a:t>Kris Berglund</a:t>
            </a:r>
          </a:p>
        </p:txBody>
      </p:sp>
      <p:sp>
        <p:nvSpPr>
          <p:cNvPr id="10" name="TextBox 9"/>
          <p:cNvSpPr txBox="1"/>
          <p:nvPr/>
        </p:nvSpPr>
        <p:spPr>
          <a:xfrm>
            <a:off x="6925557" y="4477474"/>
            <a:ext cx="1870917" cy="323165"/>
          </a:xfrm>
          <a:prstGeom prst="rect">
            <a:avLst/>
          </a:prstGeom>
          <a:noFill/>
        </p:spPr>
        <p:txBody>
          <a:bodyPr wrap="square" rtlCol="0">
            <a:spAutoFit/>
          </a:bodyPr>
          <a:lstStyle/>
          <a:p>
            <a:r>
              <a:rPr lang="en-US" sz="1500" dirty="0">
                <a:solidFill>
                  <a:srgbClr val="29DDDD"/>
                </a:solidFill>
                <a:latin typeface="Cabin Regular"/>
                <a:cs typeface="Cabin Regular"/>
              </a:rPr>
              <a:t>Vice-President, Sales</a:t>
            </a:r>
          </a:p>
        </p:txBody>
      </p:sp>
      <p:grpSp>
        <p:nvGrpSpPr>
          <p:cNvPr id="13" name="Group 12">
            <a:extLst>
              <a:ext uri="{FF2B5EF4-FFF2-40B4-BE49-F238E27FC236}">
                <a16:creationId xmlns:a16="http://schemas.microsoft.com/office/drawing/2014/main" id="{9216A2BE-7C75-4A08-8BC4-ADCF6BC5BA1D}"/>
              </a:ext>
            </a:extLst>
          </p:cNvPr>
          <p:cNvGrpSpPr/>
          <p:nvPr/>
        </p:nvGrpSpPr>
        <p:grpSpPr>
          <a:xfrm>
            <a:off x="314085" y="3729617"/>
            <a:ext cx="2073729" cy="1155301"/>
            <a:chOff x="222283" y="-2360158"/>
            <a:chExt cx="8632287" cy="4973897"/>
          </a:xfrm>
        </p:grpSpPr>
        <p:sp>
          <p:nvSpPr>
            <p:cNvPr id="14" name="Rectangle: Rounded Corners 13">
              <a:extLst>
                <a:ext uri="{FF2B5EF4-FFF2-40B4-BE49-F238E27FC236}">
                  <a16:creationId xmlns:a16="http://schemas.microsoft.com/office/drawing/2014/main" id="{4A75EE9B-7620-4A32-8DB7-145BDFDBE745}"/>
                </a:ext>
              </a:extLst>
            </p:cNvPr>
            <p:cNvSpPr/>
            <p:nvPr/>
          </p:nvSpPr>
          <p:spPr>
            <a:xfrm>
              <a:off x="222283" y="-2360158"/>
              <a:ext cx="8632287" cy="4973897"/>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F2F6CC4-2B56-4B27-A2C4-E5CBD596F901}"/>
                </a:ext>
              </a:extLst>
            </p:cNvPr>
            <p:cNvPicPr>
              <a:picLocks noChangeAspect="1"/>
            </p:cNvPicPr>
            <p:nvPr/>
          </p:nvPicPr>
          <p:blipFill>
            <a:blip r:embed="rId4"/>
            <a:stretch>
              <a:fillRect/>
            </a:stretch>
          </p:blipFill>
          <p:spPr>
            <a:xfrm>
              <a:off x="1440494" y="-1647566"/>
              <a:ext cx="6244855" cy="337742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2BD95980-1B48-420D-AB85-9102FC30D1A1}"/>
              </a:ext>
            </a:extLst>
          </p:cNvPr>
          <p:cNvPicPr>
            <a:picLocks noChangeAspect="1"/>
          </p:cNvPicPr>
          <p:nvPr/>
        </p:nvPicPr>
        <p:blipFill>
          <a:blip r:embed="rId5"/>
          <a:stretch>
            <a:fillRect/>
          </a:stretch>
        </p:blipFill>
        <p:spPr>
          <a:xfrm>
            <a:off x="2708463" y="1621632"/>
            <a:ext cx="3791555" cy="1866612"/>
          </a:xfrm>
          <a:prstGeom prst="rect">
            <a:avLst/>
          </a:prstGeom>
          <a:ln w="76200">
            <a:solidFill>
              <a:schemeClr val="tx1"/>
            </a:solidFill>
          </a:ln>
        </p:spPr>
      </p:pic>
    </p:spTree>
    <p:extLst>
      <p:ext uri="{BB962C8B-B14F-4D97-AF65-F5344CB8AC3E}">
        <p14:creationId xmlns:p14="http://schemas.microsoft.com/office/powerpoint/2010/main" val="32056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5E20-B4BA-4E37-89B0-A19774EA6FA5}"/>
              </a:ext>
            </a:extLst>
          </p:cNvPr>
          <p:cNvSpPr>
            <a:spLocks noGrp="1"/>
          </p:cNvSpPr>
          <p:nvPr>
            <p:ph type="title"/>
          </p:nvPr>
        </p:nvSpPr>
        <p:spPr/>
        <p:txBody>
          <a:bodyPr/>
          <a:lstStyle/>
          <a:p>
            <a:r>
              <a:rPr lang="en-US" b="1" dirty="0">
                <a:solidFill>
                  <a:schemeClr val="accent5">
                    <a:lumMod val="75000"/>
                  </a:schemeClr>
                </a:solidFill>
                <a:effectLst>
                  <a:outerShdw blurRad="38100" dist="38100" dir="2700000" algn="tl">
                    <a:schemeClr val="bg1">
                      <a:alpha val="43000"/>
                    </a:schemeClr>
                  </a:outerShdw>
                </a:effectLst>
              </a:rPr>
              <a:t>Data Analysis</a:t>
            </a:r>
          </a:p>
        </p:txBody>
      </p:sp>
      <p:sp>
        <p:nvSpPr>
          <p:cNvPr id="6" name="Content Placeholder 5">
            <a:extLst>
              <a:ext uri="{FF2B5EF4-FFF2-40B4-BE49-F238E27FC236}">
                <a16:creationId xmlns:a16="http://schemas.microsoft.com/office/drawing/2014/main" id="{893A5F9B-0397-4DCB-ACEF-C7EC849E24AE}"/>
              </a:ext>
            </a:extLst>
          </p:cNvPr>
          <p:cNvSpPr>
            <a:spLocks noGrp="1"/>
          </p:cNvSpPr>
          <p:nvPr>
            <p:ph sz="half" idx="2"/>
          </p:nvPr>
        </p:nvSpPr>
        <p:spPr>
          <a:xfrm>
            <a:off x="457199" y="1063626"/>
            <a:ext cx="8229600" cy="3530600"/>
          </a:xfrm>
        </p:spPr>
        <p:txBody>
          <a:bodyPr>
            <a:normAutofit/>
          </a:bodyPr>
          <a:lstStyle/>
          <a:p>
            <a:pPr>
              <a:lnSpc>
                <a:spcPct val="150000"/>
              </a:lnSpc>
            </a:pPr>
            <a:r>
              <a:rPr lang="en-US" b="1" dirty="0">
                <a:highlight>
                  <a:srgbClr val="FFFF00"/>
                </a:highlight>
              </a:rPr>
              <a:t>Defining Flight Path &amp; Loading UAV Photos</a:t>
            </a:r>
          </a:p>
          <a:p>
            <a:pPr>
              <a:lnSpc>
                <a:spcPct val="150000"/>
              </a:lnSpc>
            </a:pPr>
            <a:r>
              <a:rPr lang="en-US" b="1" dirty="0"/>
              <a:t>Photogrammetric Point Cloud Generation</a:t>
            </a:r>
          </a:p>
          <a:p>
            <a:pPr>
              <a:lnSpc>
                <a:spcPct val="150000"/>
              </a:lnSpc>
            </a:pPr>
            <a:r>
              <a:rPr lang="en-US" b="1" dirty="0"/>
              <a:t>Manipulation - 3D Modeling – DSM/DTM</a:t>
            </a:r>
          </a:p>
          <a:p>
            <a:pPr>
              <a:lnSpc>
                <a:spcPct val="150000"/>
              </a:lnSpc>
            </a:pPr>
            <a:r>
              <a:rPr lang="en-US" b="1" dirty="0"/>
              <a:t>Visualization – cross section profiles, cross profiles, best fit adjustment</a:t>
            </a:r>
          </a:p>
        </p:txBody>
      </p:sp>
      <p:grpSp>
        <p:nvGrpSpPr>
          <p:cNvPr id="4" name="Group 3">
            <a:extLst>
              <a:ext uri="{FF2B5EF4-FFF2-40B4-BE49-F238E27FC236}">
                <a16:creationId xmlns:a16="http://schemas.microsoft.com/office/drawing/2014/main" id="{8D8B8DD9-468B-47B3-B55D-A59D44C20EEC}"/>
              </a:ext>
            </a:extLst>
          </p:cNvPr>
          <p:cNvGrpSpPr/>
          <p:nvPr/>
        </p:nvGrpSpPr>
        <p:grpSpPr>
          <a:xfrm>
            <a:off x="7538937" y="4392711"/>
            <a:ext cx="1147863" cy="646285"/>
            <a:chOff x="1006549" y="382772"/>
            <a:chExt cx="7145079" cy="3969488"/>
          </a:xfrm>
        </p:grpSpPr>
        <p:sp>
          <p:nvSpPr>
            <p:cNvPr id="5" name="Rectangle: Rounded Corners 4">
              <a:extLst>
                <a:ext uri="{FF2B5EF4-FFF2-40B4-BE49-F238E27FC236}">
                  <a16:creationId xmlns:a16="http://schemas.microsoft.com/office/drawing/2014/main" id="{6CB44BBD-4606-4893-B2FA-F801343A1E2F}"/>
                </a:ext>
              </a:extLst>
            </p:cNvPr>
            <p:cNvSpPr/>
            <p:nvPr/>
          </p:nvSpPr>
          <p:spPr>
            <a:xfrm>
              <a:off x="1006549" y="382772"/>
              <a:ext cx="7145079" cy="3969488"/>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06E601-0536-48AD-A000-1AFAD2054DCF}"/>
                </a:ext>
              </a:extLst>
            </p:cNvPr>
            <p:cNvPicPr>
              <a:picLocks noChangeAspect="1"/>
            </p:cNvPicPr>
            <p:nvPr/>
          </p:nvPicPr>
          <p:blipFill>
            <a:blip r:embed="rId3"/>
            <a:stretch>
              <a:fillRect/>
            </a:stretch>
          </p:blipFill>
          <p:spPr>
            <a:xfrm>
              <a:off x="1516912" y="625024"/>
              <a:ext cx="6244856" cy="3377426"/>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map&#10;&#10;Description automatically generated">
            <a:extLst>
              <a:ext uri="{FF2B5EF4-FFF2-40B4-BE49-F238E27FC236}">
                <a16:creationId xmlns:a16="http://schemas.microsoft.com/office/drawing/2014/main" id="{232A1ACC-BF10-41B2-AF9B-2DE233B246C6}"/>
              </a:ext>
            </a:extLst>
          </p:cNvPr>
          <p:cNvPicPr>
            <a:picLocks noChangeAspect="1"/>
          </p:cNvPicPr>
          <p:nvPr/>
        </p:nvPicPr>
        <p:blipFill>
          <a:blip r:embed="rId3"/>
          <a:stretch>
            <a:fillRect/>
          </a:stretch>
        </p:blipFill>
        <p:spPr>
          <a:xfrm>
            <a:off x="0" y="51706"/>
            <a:ext cx="9144000" cy="5091793"/>
          </a:xfrm>
          <a:prstGeom prst="rect">
            <a:avLst/>
          </a:prstGeom>
        </p:spPr>
      </p:pic>
      <p:pic>
        <p:nvPicPr>
          <p:cNvPr id="12" name="Picture 11" descr="A close up of a map&#10;&#10;Description automatically generated">
            <a:extLst>
              <a:ext uri="{FF2B5EF4-FFF2-40B4-BE49-F238E27FC236}">
                <a16:creationId xmlns:a16="http://schemas.microsoft.com/office/drawing/2014/main" id="{603E51A4-1891-4229-A534-837BE5193FC8}"/>
              </a:ext>
            </a:extLst>
          </p:cNvPr>
          <p:cNvPicPr>
            <a:picLocks noChangeAspect="1"/>
          </p:cNvPicPr>
          <p:nvPr/>
        </p:nvPicPr>
        <p:blipFill>
          <a:blip r:embed="rId4"/>
          <a:stretch>
            <a:fillRect/>
          </a:stretch>
        </p:blipFill>
        <p:spPr>
          <a:xfrm>
            <a:off x="0" y="51706"/>
            <a:ext cx="9144000" cy="5091792"/>
          </a:xfrm>
          <a:prstGeom prst="rect">
            <a:avLst/>
          </a:prstGeom>
        </p:spPr>
      </p:pic>
      <p:pic>
        <p:nvPicPr>
          <p:cNvPr id="14" name="Picture 13" descr="A close up of a map&#10;&#10;Description automatically generated">
            <a:extLst>
              <a:ext uri="{FF2B5EF4-FFF2-40B4-BE49-F238E27FC236}">
                <a16:creationId xmlns:a16="http://schemas.microsoft.com/office/drawing/2014/main" id="{6A927E5D-E0BC-4258-B3F1-CB97CFB48941}"/>
              </a:ext>
            </a:extLst>
          </p:cNvPr>
          <p:cNvPicPr>
            <a:picLocks noChangeAspect="1"/>
          </p:cNvPicPr>
          <p:nvPr/>
        </p:nvPicPr>
        <p:blipFill>
          <a:blip r:embed="rId5"/>
          <a:stretch>
            <a:fillRect/>
          </a:stretch>
        </p:blipFill>
        <p:spPr>
          <a:xfrm>
            <a:off x="0" y="51706"/>
            <a:ext cx="9144000" cy="5091794"/>
          </a:xfrm>
          <a:prstGeom prst="rect">
            <a:avLst/>
          </a:prstGeom>
        </p:spPr>
      </p:pic>
      <p:pic>
        <p:nvPicPr>
          <p:cNvPr id="22" name="Picture 21">
            <a:extLst>
              <a:ext uri="{FF2B5EF4-FFF2-40B4-BE49-F238E27FC236}">
                <a16:creationId xmlns:a16="http://schemas.microsoft.com/office/drawing/2014/main" id="{49110612-A854-4F3D-86E7-C75231D572BC}"/>
              </a:ext>
            </a:extLst>
          </p:cNvPr>
          <p:cNvPicPr>
            <a:picLocks noChangeAspect="1"/>
          </p:cNvPicPr>
          <p:nvPr/>
        </p:nvPicPr>
        <p:blipFill>
          <a:blip r:embed="rId6"/>
          <a:stretch>
            <a:fillRect/>
          </a:stretch>
        </p:blipFill>
        <p:spPr>
          <a:xfrm>
            <a:off x="0" y="70756"/>
            <a:ext cx="9144000" cy="5072741"/>
          </a:xfrm>
          <a:prstGeom prst="rect">
            <a:avLst/>
          </a:prstGeom>
        </p:spPr>
      </p:pic>
      <p:pic>
        <p:nvPicPr>
          <p:cNvPr id="24" name="Picture 23" descr="A picture containing grass, board&#10;&#10;Description automatically generated">
            <a:extLst>
              <a:ext uri="{FF2B5EF4-FFF2-40B4-BE49-F238E27FC236}">
                <a16:creationId xmlns:a16="http://schemas.microsoft.com/office/drawing/2014/main" id="{C17E98C0-A6D9-49B6-AA41-2E874C2EB8B1}"/>
              </a:ext>
            </a:extLst>
          </p:cNvPr>
          <p:cNvPicPr>
            <a:picLocks noChangeAspect="1"/>
          </p:cNvPicPr>
          <p:nvPr/>
        </p:nvPicPr>
        <p:blipFill>
          <a:blip r:embed="rId7"/>
          <a:stretch>
            <a:fillRect/>
          </a:stretch>
        </p:blipFill>
        <p:spPr>
          <a:xfrm>
            <a:off x="1874870" y="0"/>
            <a:ext cx="5394260" cy="5143500"/>
          </a:xfrm>
          <a:prstGeom prst="rect">
            <a:avLst/>
          </a:prstGeom>
        </p:spPr>
      </p:pic>
      <p:pic>
        <p:nvPicPr>
          <p:cNvPr id="26" name="Picture 25" descr="A picture containing screenshot&#10;&#10;Description automatically generated">
            <a:extLst>
              <a:ext uri="{FF2B5EF4-FFF2-40B4-BE49-F238E27FC236}">
                <a16:creationId xmlns:a16="http://schemas.microsoft.com/office/drawing/2014/main" id="{DD72EDD0-FA46-4364-9E39-2E99C52D10B6}"/>
              </a:ext>
            </a:extLst>
          </p:cNvPr>
          <p:cNvPicPr>
            <a:picLocks noChangeAspect="1"/>
          </p:cNvPicPr>
          <p:nvPr/>
        </p:nvPicPr>
        <p:blipFill>
          <a:blip r:embed="rId8"/>
          <a:stretch>
            <a:fillRect/>
          </a:stretch>
        </p:blipFill>
        <p:spPr>
          <a:xfrm>
            <a:off x="1874870" y="0"/>
            <a:ext cx="5394260" cy="5143500"/>
          </a:xfrm>
          <a:prstGeom prst="rect">
            <a:avLst/>
          </a:prstGeom>
        </p:spPr>
      </p:pic>
      <p:pic>
        <p:nvPicPr>
          <p:cNvPr id="28" name="Picture 27" descr="A picture containing grass&#10;&#10;Description automatically generated">
            <a:extLst>
              <a:ext uri="{FF2B5EF4-FFF2-40B4-BE49-F238E27FC236}">
                <a16:creationId xmlns:a16="http://schemas.microsoft.com/office/drawing/2014/main" id="{1D585EF5-C9CF-4560-9510-44AA36AB549B}"/>
              </a:ext>
            </a:extLst>
          </p:cNvPr>
          <p:cNvPicPr>
            <a:picLocks noChangeAspect="1"/>
          </p:cNvPicPr>
          <p:nvPr/>
        </p:nvPicPr>
        <p:blipFill>
          <a:blip r:embed="rId9"/>
          <a:stretch>
            <a:fillRect/>
          </a:stretch>
        </p:blipFill>
        <p:spPr>
          <a:xfrm>
            <a:off x="1874870" y="0"/>
            <a:ext cx="5394260" cy="5143500"/>
          </a:xfrm>
          <a:prstGeom prst="rect">
            <a:avLst/>
          </a:prstGeom>
        </p:spPr>
      </p:pic>
    </p:spTree>
    <p:extLst>
      <p:ext uri="{BB962C8B-B14F-4D97-AF65-F5344CB8AC3E}">
        <p14:creationId xmlns:p14="http://schemas.microsoft.com/office/powerpoint/2010/main" val="393709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5E20-B4BA-4E37-89B0-A19774EA6FA5}"/>
              </a:ext>
            </a:extLst>
          </p:cNvPr>
          <p:cNvSpPr>
            <a:spLocks noGrp="1"/>
          </p:cNvSpPr>
          <p:nvPr>
            <p:ph type="title"/>
          </p:nvPr>
        </p:nvSpPr>
        <p:spPr/>
        <p:txBody>
          <a:bodyPr/>
          <a:lstStyle/>
          <a:p>
            <a:r>
              <a:rPr lang="en-US" b="1" dirty="0">
                <a:solidFill>
                  <a:schemeClr val="accent5">
                    <a:lumMod val="75000"/>
                  </a:schemeClr>
                </a:solidFill>
                <a:effectLst>
                  <a:outerShdw blurRad="38100" dist="38100" dir="2700000" algn="tl">
                    <a:schemeClr val="bg1">
                      <a:alpha val="43000"/>
                    </a:schemeClr>
                  </a:outerShdw>
                </a:effectLst>
              </a:rPr>
              <a:t>Data Analysis</a:t>
            </a:r>
          </a:p>
        </p:txBody>
      </p:sp>
      <p:sp>
        <p:nvSpPr>
          <p:cNvPr id="6" name="Content Placeholder 5">
            <a:extLst>
              <a:ext uri="{FF2B5EF4-FFF2-40B4-BE49-F238E27FC236}">
                <a16:creationId xmlns:a16="http://schemas.microsoft.com/office/drawing/2014/main" id="{893A5F9B-0397-4DCB-ACEF-C7EC849E24AE}"/>
              </a:ext>
            </a:extLst>
          </p:cNvPr>
          <p:cNvSpPr>
            <a:spLocks noGrp="1"/>
          </p:cNvSpPr>
          <p:nvPr>
            <p:ph sz="half" idx="2"/>
          </p:nvPr>
        </p:nvSpPr>
        <p:spPr>
          <a:xfrm>
            <a:off x="457199" y="1063626"/>
            <a:ext cx="8229600" cy="3530600"/>
          </a:xfrm>
        </p:spPr>
        <p:txBody>
          <a:bodyPr>
            <a:normAutofit/>
          </a:bodyPr>
          <a:lstStyle/>
          <a:p>
            <a:pPr>
              <a:lnSpc>
                <a:spcPct val="150000"/>
              </a:lnSpc>
            </a:pPr>
            <a:r>
              <a:rPr lang="en-US" b="1" dirty="0"/>
              <a:t>Defining Flight Path &amp; Loading UAV Photos</a:t>
            </a:r>
          </a:p>
          <a:p>
            <a:pPr>
              <a:lnSpc>
                <a:spcPct val="150000"/>
              </a:lnSpc>
            </a:pPr>
            <a:r>
              <a:rPr lang="en-US" b="1" dirty="0">
                <a:highlight>
                  <a:srgbClr val="FFFF00"/>
                </a:highlight>
              </a:rPr>
              <a:t>Photogrammetric Point Cloud Generation</a:t>
            </a:r>
          </a:p>
          <a:p>
            <a:pPr>
              <a:lnSpc>
                <a:spcPct val="150000"/>
              </a:lnSpc>
            </a:pPr>
            <a:r>
              <a:rPr lang="en-US" b="1" dirty="0"/>
              <a:t>Manipulation - 3D Modeling – DSM/DTM</a:t>
            </a:r>
          </a:p>
          <a:p>
            <a:pPr>
              <a:lnSpc>
                <a:spcPct val="150000"/>
              </a:lnSpc>
            </a:pPr>
            <a:r>
              <a:rPr lang="en-US" b="1" dirty="0"/>
              <a:t>Visualization – cross section profiles, cross profiles, best fit adjustment</a:t>
            </a:r>
          </a:p>
          <a:p>
            <a:pPr>
              <a:lnSpc>
                <a:spcPct val="150000"/>
              </a:lnSpc>
            </a:pPr>
            <a:endParaRPr lang="en-US" b="1" dirty="0">
              <a:highlight>
                <a:srgbClr val="FFFF00"/>
              </a:highlight>
            </a:endParaRPr>
          </a:p>
        </p:txBody>
      </p:sp>
      <p:grpSp>
        <p:nvGrpSpPr>
          <p:cNvPr id="4" name="Group 3">
            <a:extLst>
              <a:ext uri="{FF2B5EF4-FFF2-40B4-BE49-F238E27FC236}">
                <a16:creationId xmlns:a16="http://schemas.microsoft.com/office/drawing/2014/main" id="{8D8B8DD9-468B-47B3-B55D-A59D44C20EEC}"/>
              </a:ext>
            </a:extLst>
          </p:cNvPr>
          <p:cNvGrpSpPr/>
          <p:nvPr/>
        </p:nvGrpSpPr>
        <p:grpSpPr>
          <a:xfrm>
            <a:off x="7538937" y="4392711"/>
            <a:ext cx="1147863" cy="646285"/>
            <a:chOff x="1006549" y="382772"/>
            <a:chExt cx="7145079" cy="3969488"/>
          </a:xfrm>
        </p:grpSpPr>
        <p:sp>
          <p:nvSpPr>
            <p:cNvPr id="5" name="Rectangle: Rounded Corners 4">
              <a:extLst>
                <a:ext uri="{FF2B5EF4-FFF2-40B4-BE49-F238E27FC236}">
                  <a16:creationId xmlns:a16="http://schemas.microsoft.com/office/drawing/2014/main" id="{6CB44BBD-4606-4893-B2FA-F801343A1E2F}"/>
                </a:ext>
              </a:extLst>
            </p:cNvPr>
            <p:cNvSpPr/>
            <p:nvPr/>
          </p:nvSpPr>
          <p:spPr>
            <a:xfrm>
              <a:off x="1006549" y="382772"/>
              <a:ext cx="7145079" cy="3969488"/>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06E601-0536-48AD-A000-1AFAD2054DCF}"/>
                </a:ext>
              </a:extLst>
            </p:cNvPr>
            <p:cNvPicPr>
              <a:picLocks noChangeAspect="1"/>
            </p:cNvPicPr>
            <p:nvPr/>
          </p:nvPicPr>
          <p:blipFill>
            <a:blip r:embed="rId3"/>
            <a:stretch>
              <a:fillRect/>
            </a:stretch>
          </p:blipFill>
          <p:spPr>
            <a:xfrm>
              <a:off x="1516912" y="625024"/>
              <a:ext cx="6244856" cy="3377426"/>
            </a:xfrm>
            <a:prstGeom prst="rect">
              <a:avLst/>
            </a:prstGeom>
          </p:spPr>
        </p:pic>
      </p:grpSp>
    </p:spTree>
    <p:extLst>
      <p:ext uri="{BB962C8B-B14F-4D97-AF65-F5344CB8AC3E}">
        <p14:creationId xmlns:p14="http://schemas.microsoft.com/office/powerpoint/2010/main" val="99962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089FCC09-8F21-4873-9E58-6761CDB91539}"/>
              </a:ext>
            </a:extLst>
          </p:cNvPr>
          <p:cNvPicPr>
            <a:picLocks noChangeAspect="1"/>
          </p:cNvPicPr>
          <p:nvPr/>
        </p:nvPicPr>
        <p:blipFill>
          <a:blip r:embed="rId3"/>
          <a:stretch>
            <a:fillRect/>
          </a:stretch>
        </p:blipFill>
        <p:spPr>
          <a:xfrm>
            <a:off x="548756" y="0"/>
            <a:ext cx="8046488" cy="5143500"/>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6138223D-DF76-4EA4-BDAB-B95D892A48CF}"/>
              </a:ext>
            </a:extLst>
          </p:cNvPr>
          <p:cNvPicPr>
            <a:picLocks noChangeAspect="1"/>
          </p:cNvPicPr>
          <p:nvPr/>
        </p:nvPicPr>
        <p:blipFill>
          <a:blip r:embed="rId4"/>
          <a:stretch>
            <a:fillRect/>
          </a:stretch>
        </p:blipFill>
        <p:spPr>
          <a:xfrm>
            <a:off x="548756" y="0"/>
            <a:ext cx="8046488" cy="5143500"/>
          </a:xfrm>
          <a:prstGeom prst="rect">
            <a:avLst/>
          </a:prstGeom>
        </p:spPr>
      </p:pic>
      <p:pic>
        <p:nvPicPr>
          <p:cNvPr id="20" name="Picture 19" descr="A screenshot of a computer&#10;&#10;Description automatically generated">
            <a:extLst>
              <a:ext uri="{FF2B5EF4-FFF2-40B4-BE49-F238E27FC236}">
                <a16:creationId xmlns:a16="http://schemas.microsoft.com/office/drawing/2014/main" id="{41473FFF-D237-4837-90A3-095A86FEDD0D}"/>
              </a:ext>
            </a:extLst>
          </p:cNvPr>
          <p:cNvPicPr>
            <a:picLocks noChangeAspect="1"/>
          </p:cNvPicPr>
          <p:nvPr/>
        </p:nvPicPr>
        <p:blipFill>
          <a:blip r:embed="rId5"/>
          <a:stretch>
            <a:fillRect/>
          </a:stretch>
        </p:blipFill>
        <p:spPr>
          <a:xfrm>
            <a:off x="548756" y="0"/>
            <a:ext cx="8046488" cy="51435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04F6E503-73B3-4A99-A758-A312393117A6}"/>
              </a:ext>
            </a:extLst>
          </p:cNvPr>
          <p:cNvPicPr>
            <a:picLocks noChangeAspect="1"/>
          </p:cNvPicPr>
          <p:nvPr/>
        </p:nvPicPr>
        <p:blipFill>
          <a:blip r:embed="rId6"/>
          <a:stretch>
            <a:fillRect/>
          </a:stretch>
        </p:blipFill>
        <p:spPr>
          <a:xfrm>
            <a:off x="548756" y="0"/>
            <a:ext cx="8046488" cy="5143500"/>
          </a:xfrm>
          <a:prstGeom prst="rect">
            <a:avLst/>
          </a:prstGeom>
        </p:spPr>
      </p:pic>
      <p:pic>
        <p:nvPicPr>
          <p:cNvPr id="24" name="Picture 23" descr="A screenshot of a computer&#10;&#10;Description automatically generated">
            <a:extLst>
              <a:ext uri="{FF2B5EF4-FFF2-40B4-BE49-F238E27FC236}">
                <a16:creationId xmlns:a16="http://schemas.microsoft.com/office/drawing/2014/main" id="{2F32299A-D6B6-46C4-BAF0-075C449FAE17}"/>
              </a:ext>
            </a:extLst>
          </p:cNvPr>
          <p:cNvPicPr>
            <a:picLocks noChangeAspect="1"/>
          </p:cNvPicPr>
          <p:nvPr/>
        </p:nvPicPr>
        <p:blipFill>
          <a:blip r:embed="rId7"/>
          <a:stretch>
            <a:fillRect/>
          </a:stretch>
        </p:blipFill>
        <p:spPr>
          <a:xfrm>
            <a:off x="548756" y="0"/>
            <a:ext cx="8046488" cy="5143500"/>
          </a:xfrm>
          <a:prstGeom prst="rect">
            <a:avLst/>
          </a:prstGeom>
        </p:spPr>
      </p:pic>
    </p:spTree>
    <p:extLst>
      <p:ext uri="{BB962C8B-B14F-4D97-AF65-F5344CB8AC3E}">
        <p14:creationId xmlns:p14="http://schemas.microsoft.com/office/powerpoint/2010/main" val="38875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5E20-B4BA-4E37-89B0-A19774EA6FA5}"/>
              </a:ext>
            </a:extLst>
          </p:cNvPr>
          <p:cNvSpPr>
            <a:spLocks noGrp="1"/>
          </p:cNvSpPr>
          <p:nvPr>
            <p:ph type="title"/>
          </p:nvPr>
        </p:nvSpPr>
        <p:spPr/>
        <p:txBody>
          <a:bodyPr/>
          <a:lstStyle/>
          <a:p>
            <a:r>
              <a:rPr lang="en-US" b="1" dirty="0">
                <a:solidFill>
                  <a:schemeClr val="accent5">
                    <a:lumMod val="75000"/>
                  </a:schemeClr>
                </a:solidFill>
                <a:effectLst>
                  <a:outerShdw blurRad="38100" dist="38100" dir="2700000" algn="tl">
                    <a:schemeClr val="bg1">
                      <a:alpha val="43000"/>
                    </a:schemeClr>
                  </a:outerShdw>
                </a:effectLst>
              </a:rPr>
              <a:t>Data Analysis</a:t>
            </a:r>
          </a:p>
        </p:txBody>
      </p:sp>
      <p:sp>
        <p:nvSpPr>
          <p:cNvPr id="6" name="Content Placeholder 5">
            <a:extLst>
              <a:ext uri="{FF2B5EF4-FFF2-40B4-BE49-F238E27FC236}">
                <a16:creationId xmlns:a16="http://schemas.microsoft.com/office/drawing/2014/main" id="{893A5F9B-0397-4DCB-ACEF-C7EC849E24AE}"/>
              </a:ext>
            </a:extLst>
          </p:cNvPr>
          <p:cNvSpPr>
            <a:spLocks noGrp="1"/>
          </p:cNvSpPr>
          <p:nvPr>
            <p:ph sz="half" idx="2"/>
          </p:nvPr>
        </p:nvSpPr>
        <p:spPr>
          <a:xfrm>
            <a:off x="457199" y="1063626"/>
            <a:ext cx="8229600" cy="3530600"/>
          </a:xfrm>
        </p:spPr>
        <p:txBody>
          <a:bodyPr>
            <a:normAutofit/>
          </a:bodyPr>
          <a:lstStyle/>
          <a:p>
            <a:pPr>
              <a:lnSpc>
                <a:spcPct val="150000"/>
              </a:lnSpc>
            </a:pPr>
            <a:r>
              <a:rPr lang="en-US" b="1" dirty="0"/>
              <a:t>Defining Flight Path &amp; Loading UAV Photos</a:t>
            </a:r>
          </a:p>
          <a:p>
            <a:pPr>
              <a:lnSpc>
                <a:spcPct val="150000"/>
              </a:lnSpc>
            </a:pPr>
            <a:r>
              <a:rPr lang="en-US" b="1" dirty="0"/>
              <a:t>Photogrammetric Point Cloud Generation</a:t>
            </a:r>
          </a:p>
          <a:p>
            <a:pPr>
              <a:lnSpc>
                <a:spcPct val="150000"/>
              </a:lnSpc>
            </a:pPr>
            <a:r>
              <a:rPr lang="en-US" b="1" dirty="0">
                <a:highlight>
                  <a:srgbClr val="FFFF00"/>
                </a:highlight>
              </a:rPr>
              <a:t>Manipulation - 3D Modeling – DSM/DTM</a:t>
            </a:r>
          </a:p>
          <a:p>
            <a:pPr>
              <a:lnSpc>
                <a:spcPct val="150000"/>
              </a:lnSpc>
            </a:pPr>
            <a:r>
              <a:rPr lang="en-US" b="1" dirty="0"/>
              <a:t>Visualization – cross section profiles, cross profiles, best fit adjustment</a:t>
            </a:r>
          </a:p>
        </p:txBody>
      </p:sp>
      <p:grpSp>
        <p:nvGrpSpPr>
          <p:cNvPr id="4" name="Group 3">
            <a:extLst>
              <a:ext uri="{FF2B5EF4-FFF2-40B4-BE49-F238E27FC236}">
                <a16:creationId xmlns:a16="http://schemas.microsoft.com/office/drawing/2014/main" id="{8D8B8DD9-468B-47B3-B55D-A59D44C20EEC}"/>
              </a:ext>
            </a:extLst>
          </p:cNvPr>
          <p:cNvGrpSpPr/>
          <p:nvPr/>
        </p:nvGrpSpPr>
        <p:grpSpPr>
          <a:xfrm>
            <a:off x="7538937" y="4392711"/>
            <a:ext cx="1147863" cy="646285"/>
            <a:chOff x="1006549" y="382772"/>
            <a:chExt cx="7145079" cy="3969488"/>
          </a:xfrm>
        </p:grpSpPr>
        <p:sp>
          <p:nvSpPr>
            <p:cNvPr id="5" name="Rectangle: Rounded Corners 4">
              <a:extLst>
                <a:ext uri="{FF2B5EF4-FFF2-40B4-BE49-F238E27FC236}">
                  <a16:creationId xmlns:a16="http://schemas.microsoft.com/office/drawing/2014/main" id="{6CB44BBD-4606-4893-B2FA-F801343A1E2F}"/>
                </a:ext>
              </a:extLst>
            </p:cNvPr>
            <p:cNvSpPr/>
            <p:nvPr/>
          </p:nvSpPr>
          <p:spPr>
            <a:xfrm>
              <a:off x="1006549" y="382772"/>
              <a:ext cx="7145079" cy="3969488"/>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06E601-0536-48AD-A000-1AFAD2054DCF}"/>
                </a:ext>
              </a:extLst>
            </p:cNvPr>
            <p:cNvPicPr>
              <a:picLocks noChangeAspect="1"/>
            </p:cNvPicPr>
            <p:nvPr/>
          </p:nvPicPr>
          <p:blipFill>
            <a:blip r:embed="rId3"/>
            <a:stretch>
              <a:fillRect/>
            </a:stretch>
          </p:blipFill>
          <p:spPr>
            <a:xfrm>
              <a:off x="1516912" y="625024"/>
              <a:ext cx="6244856" cy="3377426"/>
            </a:xfrm>
            <a:prstGeom prst="rect">
              <a:avLst/>
            </a:prstGeom>
          </p:spPr>
        </p:pic>
      </p:grpSp>
    </p:spTree>
    <p:extLst>
      <p:ext uri="{BB962C8B-B14F-4D97-AF65-F5344CB8AC3E}">
        <p14:creationId xmlns:p14="http://schemas.microsoft.com/office/powerpoint/2010/main" val="4005847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map, computer, table&#10;&#10;Description automatically generated">
            <a:extLst>
              <a:ext uri="{FF2B5EF4-FFF2-40B4-BE49-F238E27FC236}">
                <a16:creationId xmlns:a16="http://schemas.microsoft.com/office/drawing/2014/main" id="{91CA0BDF-234D-42C9-95C0-CF57611D8D0B}"/>
              </a:ext>
            </a:extLst>
          </p:cNvPr>
          <p:cNvPicPr>
            <a:picLocks noChangeAspect="1"/>
          </p:cNvPicPr>
          <p:nvPr/>
        </p:nvPicPr>
        <p:blipFill>
          <a:blip r:embed="rId2"/>
          <a:stretch>
            <a:fillRect/>
          </a:stretch>
        </p:blipFill>
        <p:spPr>
          <a:xfrm>
            <a:off x="0" y="95250"/>
            <a:ext cx="9144000" cy="4953000"/>
          </a:xfrm>
          <a:prstGeom prst="rect">
            <a:avLst/>
          </a:prstGeom>
        </p:spPr>
      </p:pic>
      <p:pic>
        <p:nvPicPr>
          <p:cNvPr id="5" name="Picture 4" descr="A picture containing map, computer&#10;&#10;Description automatically generated">
            <a:extLst>
              <a:ext uri="{FF2B5EF4-FFF2-40B4-BE49-F238E27FC236}">
                <a16:creationId xmlns:a16="http://schemas.microsoft.com/office/drawing/2014/main" id="{5B0A5E49-F8B0-47A0-9767-AD7B1B9FFAE0}"/>
              </a:ext>
            </a:extLst>
          </p:cNvPr>
          <p:cNvPicPr>
            <a:picLocks noChangeAspect="1"/>
          </p:cNvPicPr>
          <p:nvPr/>
        </p:nvPicPr>
        <p:blipFill>
          <a:blip r:embed="rId3"/>
          <a:stretch>
            <a:fillRect/>
          </a:stretch>
        </p:blipFill>
        <p:spPr>
          <a:xfrm>
            <a:off x="0" y="95250"/>
            <a:ext cx="9144000" cy="4953000"/>
          </a:xfrm>
          <a:prstGeom prst="rect">
            <a:avLst/>
          </a:prstGeom>
        </p:spPr>
      </p:pic>
    </p:spTree>
    <p:extLst>
      <p:ext uri="{BB962C8B-B14F-4D97-AF65-F5344CB8AC3E}">
        <p14:creationId xmlns:p14="http://schemas.microsoft.com/office/powerpoint/2010/main" val="5767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5E20-B4BA-4E37-89B0-A19774EA6FA5}"/>
              </a:ext>
            </a:extLst>
          </p:cNvPr>
          <p:cNvSpPr>
            <a:spLocks noGrp="1"/>
          </p:cNvSpPr>
          <p:nvPr>
            <p:ph type="title"/>
          </p:nvPr>
        </p:nvSpPr>
        <p:spPr/>
        <p:txBody>
          <a:bodyPr/>
          <a:lstStyle/>
          <a:p>
            <a:r>
              <a:rPr lang="en-US" b="1" dirty="0">
                <a:solidFill>
                  <a:schemeClr val="accent5">
                    <a:lumMod val="75000"/>
                  </a:schemeClr>
                </a:solidFill>
                <a:effectLst>
                  <a:outerShdw blurRad="38100" dist="38100" dir="2700000" algn="tl">
                    <a:schemeClr val="bg1">
                      <a:alpha val="43000"/>
                    </a:schemeClr>
                  </a:outerShdw>
                </a:effectLst>
              </a:rPr>
              <a:t>Data Analysis</a:t>
            </a:r>
          </a:p>
        </p:txBody>
      </p:sp>
      <p:sp>
        <p:nvSpPr>
          <p:cNvPr id="6" name="Content Placeholder 5">
            <a:extLst>
              <a:ext uri="{FF2B5EF4-FFF2-40B4-BE49-F238E27FC236}">
                <a16:creationId xmlns:a16="http://schemas.microsoft.com/office/drawing/2014/main" id="{893A5F9B-0397-4DCB-ACEF-C7EC849E24AE}"/>
              </a:ext>
            </a:extLst>
          </p:cNvPr>
          <p:cNvSpPr>
            <a:spLocks noGrp="1"/>
          </p:cNvSpPr>
          <p:nvPr>
            <p:ph sz="half" idx="2"/>
          </p:nvPr>
        </p:nvSpPr>
        <p:spPr>
          <a:xfrm>
            <a:off x="457199" y="1063626"/>
            <a:ext cx="8229600" cy="3530600"/>
          </a:xfrm>
        </p:spPr>
        <p:txBody>
          <a:bodyPr>
            <a:normAutofit/>
          </a:bodyPr>
          <a:lstStyle/>
          <a:p>
            <a:pPr>
              <a:lnSpc>
                <a:spcPct val="150000"/>
              </a:lnSpc>
            </a:pPr>
            <a:r>
              <a:rPr lang="en-US" b="1" dirty="0"/>
              <a:t>Defining Flight Path &amp; Loading UAV Photos</a:t>
            </a:r>
          </a:p>
          <a:p>
            <a:pPr>
              <a:lnSpc>
                <a:spcPct val="150000"/>
              </a:lnSpc>
            </a:pPr>
            <a:r>
              <a:rPr lang="en-US" b="1" dirty="0"/>
              <a:t>Photogrammetric Point Cloud Generation</a:t>
            </a:r>
          </a:p>
          <a:p>
            <a:pPr>
              <a:lnSpc>
                <a:spcPct val="150000"/>
              </a:lnSpc>
            </a:pPr>
            <a:r>
              <a:rPr lang="en-US" b="1" dirty="0"/>
              <a:t>Manipulation - 3D Modeling – DSM/DTM</a:t>
            </a:r>
          </a:p>
          <a:p>
            <a:pPr>
              <a:lnSpc>
                <a:spcPct val="150000"/>
              </a:lnSpc>
            </a:pPr>
            <a:r>
              <a:rPr lang="en-US" b="1" dirty="0">
                <a:highlight>
                  <a:srgbClr val="FFFF00"/>
                </a:highlight>
              </a:rPr>
              <a:t>Visualization – cross section profiles, cross profiles, best fit adjustment</a:t>
            </a:r>
          </a:p>
        </p:txBody>
      </p:sp>
      <p:grpSp>
        <p:nvGrpSpPr>
          <p:cNvPr id="4" name="Group 3">
            <a:extLst>
              <a:ext uri="{FF2B5EF4-FFF2-40B4-BE49-F238E27FC236}">
                <a16:creationId xmlns:a16="http://schemas.microsoft.com/office/drawing/2014/main" id="{8D8B8DD9-468B-47B3-B55D-A59D44C20EEC}"/>
              </a:ext>
            </a:extLst>
          </p:cNvPr>
          <p:cNvGrpSpPr/>
          <p:nvPr/>
        </p:nvGrpSpPr>
        <p:grpSpPr>
          <a:xfrm>
            <a:off x="7538937" y="4392711"/>
            <a:ext cx="1147863" cy="646285"/>
            <a:chOff x="1006549" y="382772"/>
            <a:chExt cx="7145079" cy="3969488"/>
          </a:xfrm>
        </p:grpSpPr>
        <p:sp>
          <p:nvSpPr>
            <p:cNvPr id="5" name="Rectangle: Rounded Corners 4">
              <a:extLst>
                <a:ext uri="{FF2B5EF4-FFF2-40B4-BE49-F238E27FC236}">
                  <a16:creationId xmlns:a16="http://schemas.microsoft.com/office/drawing/2014/main" id="{6CB44BBD-4606-4893-B2FA-F801343A1E2F}"/>
                </a:ext>
              </a:extLst>
            </p:cNvPr>
            <p:cNvSpPr/>
            <p:nvPr/>
          </p:nvSpPr>
          <p:spPr>
            <a:xfrm>
              <a:off x="1006549" y="382772"/>
              <a:ext cx="7145079" cy="3969488"/>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06E601-0536-48AD-A000-1AFAD2054DCF}"/>
                </a:ext>
              </a:extLst>
            </p:cNvPr>
            <p:cNvPicPr>
              <a:picLocks noChangeAspect="1"/>
            </p:cNvPicPr>
            <p:nvPr/>
          </p:nvPicPr>
          <p:blipFill>
            <a:blip r:embed="rId3"/>
            <a:stretch>
              <a:fillRect/>
            </a:stretch>
          </p:blipFill>
          <p:spPr>
            <a:xfrm>
              <a:off x="1516912" y="625024"/>
              <a:ext cx="6244856" cy="3377426"/>
            </a:xfrm>
            <a:prstGeom prst="rect">
              <a:avLst/>
            </a:prstGeom>
          </p:spPr>
        </p:pic>
      </p:grpSp>
    </p:spTree>
    <p:extLst>
      <p:ext uri="{BB962C8B-B14F-4D97-AF65-F5344CB8AC3E}">
        <p14:creationId xmlns:p14="http://schemas.microsoft.com/office/powerpoint/2010/main" val="3863471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A0CBBC3A-09B5-4396-A0A6-4A28FCBB86C9}"/>
              </a:ext>
            </a:extLst>
          </p:cNvPr>
          <p:cNvPicPr>
            <a:picLocks noChangeAspect="1"/>
          </p:cNvPicPr>
          <p:nvPr/>
        </p:nvPicPr>
        <p:blipFill>
          <a:blip r:embed="rId2"/>
          <a:stretch>
            <a:fillRect/>
          </a:stretch>
        </p:blipFill>
        <p:spPr>
          <a:xfrm>
            <a:off x="0" y="543500"/>
            <a:ext cx="9144000" cy="4056499"/>
          </a:xfrm>
          <a:prstGeom prst="rect">
            <a:avLst/>
          </a:prstGeom>
        </p:spPr>
      </p:pic>
      <p:pic>
        <p:nvPicPr>
          <p:cNvPr id="5" name="Picture 4" descr="A screenshot of a map&#10;&#10;Description automatically generated">
            <a:extLst>
              <a:ext uri="{FF2B5EF4-FFF2-40B4-BE49-F238E27FC236}">
                <a16:creationId xmlns:a16="http://schemas.microsoft.com/office/drawing/2014/main" id="{34996787-677F-41C4-8501-0E8810EC6DA6}"/>
              </a:ext>
            </a:extLst>
          </p:cNvPr>
          <p:cNvPicPr>
            <a:picLocks noChangeAspect="1"/>
          </p:cNvPicPr>
          <p:nvPr/>
        </p:nvPicPr>
        <p:blipFill>
          <a:blip r:embed="rId3"/>
          <a:stretch>
            <a:fillRect/>
          </a:stretch>
        </p:blipFill>
        <p:spPr>
          <a:xfrm>
            <a:off x="0" y="1088571"/>
            <a:ext cx="9144000" cy="3511428"/>
          </a:xfrm>
          <a:prstGeom prst="rect">
            <a:avLst/>
          </a:prstGeom>
        </p:spPr>
      </p:pic>
    </p:spTree>
    <p:extLst>
      <p:ext uri="{BB962C8B-B14F-4D97-AF65-F5344CB8AC3E}">
        <p14:creationId xmlns:p14="http://schemas.microsoft.com/office/powerpoint/2010/main" val="25967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9579D506-BE03-4362-A6A0-AA6EA9CCA887}"/>
              </a:ext>
            </a:extLst>
          </p:cNvPr>
          <p:cNvPicPr>
            <a:picLocks noChangeAspect="1"/>
          </p:cNvPicPr>
          <p:nvPr/>
        </p:nvPicPr>
        <p:blipFill>
          <a:blip r:embed="rId2"/>
          <a:stretch>
            <a:fillRect/>
          </a:stretch>
        </p:blipFill>
        <p:spPr>
          <a:xfrm>
            <a:off x="0" y="95250"/>
            <a:ext cx="9144000" cy="5048250"/>
          </a:xfrm>
          <a:prstGeom prst="rect">
            <a:avLst/>
          </a:prstGeom>
        </p:spPr>
      </p:pic>
      <p:pic>
        <p:nvPicPr>
          <p:cNvPr id="12" name="Picture 11">
            <a:extLst>
              <a:ext uri="{FF2B5EF4-FFF2-40B4-BE49-F238E27FC236}">
                <a16:creationId xmlns:a16="http://schemas.microsoft.com/office/drawing/2014/main" id="{93C3E7D8-AE8D-4133-ADF4-26FCDE11B612}"/>
              </a:ext>
            </a:extLst>
          </p:cNvPr>
          <p:cNvPicPr>
            <a:picLocks noChangeAspect="1"/>
          </p:cNvPicPr>
          <p:nvPr/>
        </p:nvPicPr>
        <p:blipFill>
          <a:blip r:embed="rId3"/>
          <a:stretch>
            <a:fillRect/>
          </a:stretch>
        </p:blipFill>
        <p:spPr>
          <a:xfrm>
            <a:off x="0" y="95250"/>
            <a:ext cx="9144000" cy="4953000"/>
          </a:xfrm>
          <a:prstGeom prst="rect">
            <a:avLst/>
          </a:prstGeom>
        </p:spPr>
      </p:pic>
      <p:pic>
        <p:nvPicPr>
          <p:cNvPr id="14" name="Picture 13" descr="A screenshot of a social media post&#10;&#10;Description automatically generated">
            <a:extLst>
              <a:ext uri="{FF2B5EF4-FFF2-40B4-BE49-F238E27FC236}">
                <a16:creationId xmlns:a16="http://schemas.microsoft.com/office/drawing/2014/main" id="{0EBA7E81-7246-4FC8-888B-6E37FD80F201}"/>
              </a:ext>
            </a:extLst>
          </p:cNvPr>
          <p:cNvPicPr>
            <a:picLocks noChangeAspect="1"/>
          </p:cNvPicPr>
          <p:nvPr/>
        </p:nvPicPr>
        <p:blipFill>
          <a:blip r:embed="rId4"/>
          <a:stretch>
            <a:fillRect/>
          </a:stretch>
        </p:blipFill>
        <p:spPr>
          <a:xfrm>
            <a:off x="0" y="95250"/>
            <a:ext cx="9144000" cy="5048249"/>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34BDBE74-E471-4660-B460-810DB021DAB4}"/>
              </a:ext>
            </a:extLst>
          </p:cNvPr>
          <p:cNvPicPr>
            <a:picLocks noChangeAspect="1"/>
          </p:cNvPicPr>
          <p:nvPr/>
        </p:nvPicPr>
        <p:blipFill>
          <a:blip r:embed="rId5"/>
          <a:stretch>
            <a:fillRect/>
          </a:stretch>
        </p:blipFill>
        <p:spPr>
          <a:xfrm>
            <a:off x="2614339" y="1219011"/>
            <a:ext cx="3915321" cy="2705478"/>
          </a:xfrm>
          <a:prstGeom prst="rect">
            <a:avLst/>
          </a:prstGeom>
        </p:spPr>
      </p:pic>
      <p:pic>
        <p:nvPicPr>
          <p:cNvPr id="18" name="Picture 17" descr="A screenshot of a map&#10;&#10;Description automatically generated">
            <a:extLst>
              <a:ext uri="{FF2B5EF4-FFF2-40B4-BE49-F238E27FC236}">
                <a16:creationId xmlns:a16="http://schemas.microsoft.com/office/drawing/2014/main" id="{7359397A-D75B-44D5-A194-F490DF6B11AB}"/>
              </a:ext>
            </a:extLst>
          </p:cNvPr>
          <p:cNvPicPr>
            <a:picLocks noChangeAspect="1"/>
          </p:cNvPicPr>
          <p:nvPr/>
        </p:nvPicPr>
        <p:blipFill>
          <a:blip r:embed="rId6"/>
          <a:stretch>
            <a:fillRect/>
          </a:stretch>
        </p:blipFill>
        <p:spPr>
          <a:xfrm>
            <a:off x="0" y="95250"/>
            <a:ext cx="9144000" cy="5048250"/>
          </a:xfrm>
          <a:prstGeom prst="rect">
            <a:avLst/>
          </a:prstGeom>
        </p:spPr>
      </p:pic>
      <p:pic>
        <p:nvPicPr>
          <p:cNvPr id="20" name="Picture 19" descr="A screenshot of a map&#10;&#10;Description automatically generated">
            <a:extLst>
              <a:ext uri="{FF2B5EF4-FFF2-40B4-BE49-F238E27FC236}">
                <a16:creationId xmlns:a16="http://schemas.microsoft.com/office/drawing/2014/main" id="{FDAA60A4-7BD6-421D-9457-DAA96AD9F212}"/>
              </a:ext>
            </a:extLst>
          </p:cNvPr>
          <p:cNvPicPr>
            <a:picLocks noChangeAspect="1"/>
          </p:cNvPicPr>
          <p:nvPr/>
        </p:nvPicPr>
        <p:blipFill>
          <a:blip r:embed="rId7"/>
          <a:stretch>
            <a:fillRect/>
          </a:stretch>
        </p:blipFill>
        <p:spPr>
          <a:xfrm>
            <a:off x="783771" y="400493"/>
            <a:ext cx="8284029" cy="4437762"/>
          </a:xfrm>
          <a:prstGeom prst="rect">
            <a:avLst/>
          </a:prstGeom>
        </p:spPr>
      </p:pic>
    </p:spTree>
    <p:extLst>
      <p:ext uri="{BB962C8B-B14F-4D97-AF65-F5344CB8AC3E}">
        <p14:creationId xmlns:p14="http://schemas.microsoft.com/office/powerpoint/2010/main" val="134722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C2BF-D9E2-490E-B98E-8BC68C4FCD67}"/>
              </a:ext>
            </a:extLst>
          </p:cNvPr>
          <p:cNvSpPr>
            <a:spLocks noGrp="1"/>
          </p:cNvSpPr>
          <p:nvPr>
            <p:ph type="title"/>
          </p:nvPr>
        </p:nvSpPr>
        <p:spPr>
          <a:effectLst>
            <a:outerShdw blurRad="50800" dist="50800" dir="5400000" algn="ctr" rotWithShape="0">
              <a:schemeClr val="bg1"/>
            </a:outerShdw>
          </a:effectLst>
        </p:spPr>
        <p:txBody>
          <a:bodyPr>
            <a:normAutofit fontScale="90000"/>
          </a:bodyPr>
          <a:lstStyle/>
          <a:p>
            <a:br>
              <a:rPr lang="en-US" b="1" dirty="0"/>
            </a:br>
            <a:r>
              <a:rPr lang="en-US" b="1" dirty="0">
                <a:solidFill>
                  <a:schemeClr val="accent5">
                    <a:lumMod val="75000"/>
                  </a:schemeClr>
                </a:solidFill>
                <a:effectLst>
                  <a:outerShdw blurRad="50800" dist="50800" dir="5400000" algn="ctr" rotWithShape="0">
                    <a:schemeClr val="bg1"/>
                  </a:outerShdw>
                </a:effectLst>
              </a:rPr>
              <a:t>Dissemination</a:t>
            </a:r>
            <a:r>
              <a:rPr lang="en-US" b="1" dirty="0"/>
              <a:t> </a:t>
            </a:r>
            <a:br>
              <a:rPr lang="en-US" b="1" dirty="0"/>
            </a:br>
            <a:r>
              <a:rPr lang="en-US" b="1" dirty="0">
                <a:solidFill>
                  <a:schemeClr val="tx1"/>
                </a:solidFill>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A6605E24-00F0-4CE8-8644-C0CF707F88C1}"/>
              </a:ext>
            </a:extLst>
          </p:cNvPr>
          <p:cNvSpPr>
            <a:spLocks noGrp="1"/>
          </p:cNvSpPr>
          <p:nvPr>
            <p:ph sz="half" idx="2"/>
          </p:nvPr>
        </p:nvSpPr>
        <p:spPr>
          <a:xfrm>
            <a:off x="642257" y="1063625"/>
            <a:ext cx="7859486" cy="3726089"/>
          </a:xfrm>
        </p:spPr>
        <p:txBody>
          <a:bodyPr>
            <a:noAutofit/>
          </a:bodyPr>
          <a:lstStyle/>
          <a:p>
            <a:r>
              <a:rPr lang="en-US" dirty="0"/>
              <a:t>3D Web Viewers (</a:t>
            </a:r>
            <a:r>
              <a:rPr lang="en-US" sz="2400" dirty="0" err="1"/>
              <a:t>Sketchfab</a:t>
            </a:r>
            <a:r>
              <a:rPr lang="en-US" dirty="0"/>
              <a:t>, </a:t>
            </a:r>
            <a:r>
              <a:rPr lang="en-US" sz="2400" dirty="0"/>
              <a:t>3DHOP)</a:t>
            </a:r>
          </a:p>
          <a:p>
            <a:r>
              <a:rPr lang="en-US" dirty="0"/>
              <a:t>Virtual Reality / Augmented Reality / Mixed Reality</a:t>
            </a:r>
          </a:p>
          <a:p>
            <a:pPr lvl="1">
              <a:spcBef>
                <a:spcPts val="0"/>
              </a:spcBef>
              <a:buFont typeface="Courier New" panose="02070309020205020404" pitchFamily="49" charset="0"/>
              <a:buChar char="o"/>
            </a:pPr>
            <a:r>
              <a:rPr lang="en-US" sz="2400" dirty="0"/>
              <a:t>Google 360 video, </a:t>
            </a:r>
            <a:br>
              <a:rPr lang="en-US" sz="2400" dirty="0"/>
            </a:br>
            <a:r>
              <a:rPr lang="en-US" sz="2400" dirty="0"/>
              <a:t>Google Cardboard</a:t>
            </a:r>
          </a:p>
          <a:p>
            <a:pPr lvl="1">
              <a:spcBef>
                <a:spcPts val="0"/>
              </a:spcBef>
              <a:buFont typeface="Courier New" panose="02070309020205020404" pitchFamily="49" charset="0"/>
              <a:buChar char="o"/>
            </a:pPr>
            <a:r>
              <a:rPr lang="en-US" sz="2400" dirty="0"/>
              <a:t>Unity</a:t>
            </a:r>
          </a:p>
          <a:p>
            <a:pPr lvl="1">
              <a:spcBef>
                <a:spcPts val="0"/>
              </a:spcBef>
              <a:buFont typeface="Courier New" panose="02070309020205020404" pitchFamily="49" charset="0"/>
              <a:buChar char="o"/>
            </a:pPr>
            <a:r>
              <a:rPr lang="en-US" sz="2400" dirty="0"/>
              <a:t>Microsoft HoloLens</a:t>
            </a:r>
          </a:p>
          <a:p>
            <a:r>
              <a:rPr lang="en-US" dirty="0"/>
              <a:t>Replicas and reproductions</a:t>
            </a:r>
          </a:p>
          <a:p>
            <a:pPr lvl="1">
              <a:spcBef>
                <a:spcPts val="0"/>
              </a:spcBef>
              <a:buFont typeface="Courier New" panose="02070309020205020404" pitchFamily="49" charset="0"/>
              <a:buChar char="o"/>
            </a:pPr>
            <a:r>
              <a:rPr lang="en-US" sz="2400" dirty="0"/>
              <a:t>3D printing</a:t>
            </a:r>
          </a:p>
          <a:p>
            <a:pPr lvl="1">
              <a:spcBef>
                <a:spcPts val="0"/>
              </a:spcBef>
              <a:buFont typeface="Courier New" panose="02070309020205020404" pitchFamily="49" charset="0"/>
              <a:buChar char="o"/>
            </a:pPr>
            <a:r>
              <a:rPr lang="en-US" sz="2400" dirty="0"/>
              <a:t>Simulate repairs or reconstruction after damage</a:t>
            </a:r>
          </a:p>
        </p:txBody>
      </p:sp>
    </p:spTree>
    <p:extLst>
      <p:ext uri="{BB962C8B-B14F-4D97-AF65-F5344CB8AC3E}">
        <p14:creationId xmlns:p14="http://schemas.microsoft.com/office/powerpoint/2010/main" val="82315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37731427-43A6-4594-B299-9A0FBC82101A}"/>
              </a:ext>
            </a:extLst>
          </p:cNvPr>
          <p:cNvPicPr>
            <a:picLocks noChangeAspect="1"/>
          </p:cNvPicPr>
          <p:nvPr/>
        </p:nvPicPr>
        <p:blipFill>
          <a:blip r:embed="rId3"/>
          <a:stretch>
            <a:fillRect/>
          </a:stretch>
        </p:blipFill>
        <p:spPr>
          <a:xfrm>
            <a:off x="3378194" y="586151"/>
            <a:ext cx="1049553" cy="1049553"/>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B35FDBE8-5592-4B45-9EBD-037060B722A8}"/>
              </a:ext>
            </a:extLst>
          </p:cNvPr>
          <p:cNvPicPr>
            <a:picLocks noChangeAspect="1"/>
          </p:cNvPicPr>
          <p:nvPr/>
        </p:nvPicPr>
        <p:blipFill>
          <a:blip r:embed="rId4"/>
          <a:stretch>
            <a:fillRect/>
          </a:stretch>
        </p:blipFill>
        <p:spPr>
          <a:xfrm>
            <a:off x="2007867" y="609281"/>
            <a:ext cx="1071562" cy="1071562"/>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7056ED88-2DD7-4A70-9FB5-7B50666F6CAC}"/>
              </a:ext>
            </a:extLst>
          </p:cNvPr>
          <p:cNvPicPr>
            <a:picLocks noChangeAspect="1"/>
          </p:cNvPicPr>
          <p:nvPr/>
        </p:nvPicPr>
        <p:blipFill>
          <a:blip r:embed="rId5"/>
          <a:stretch>
            <a:fillRect/>
          </a:stretch>
        </p:blipFill>
        <p:spPr>
          <a:xfrm>
            <a:off x="624766" y="502027"/>
            <a:ext cx="1206068" cy="120606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DBE6DA14-014D-48B6-AAC7-E6145C9F3B6D}"/>
              </a:ext>
            </a:extLst>
          </p:cNvPr>
          <p:cNvPicPr>
            <a:picLocks noChangeAspect="1"/>
          </p:cNvPicPr>
          <p:nvPr/>
        </p:nvPicPr>
        <p:blipFill>
          <a:blip r:embed="rId6"/>
          <a:stretch>
            <a:fillRect/>
          </a:stretch>
        </p:blipFill>
        <p:spPr>
          <a:xfrm>
            <a:off x="390960" y="1918709"/>
            <a:ext cx="1673680" cy="976313"/>
          </a:xfrm>
          <a:prstGeom prst="rect">
            <a:avLst/>
          </a:prstGeom>
        </p:spPr>
      </p:pic>
      <p:pic>
        <p:nvPicPr>
          <p:cNvPr id="15" name="Picture 14" descr="A close up of a logo&#10;&#10;Description automatically generated">
            <a:extLst>
              <a:ext uri="{FF2B5EF4-FFF2-40B4-BE49-F238E27FC236}">
                <a16:creationId xmlns:a16="http://schemas.microsoft.com/office/drawing/2014/main" id="{48D830F9-2FC3-4036-8647-C78BD74A1709}"/>
              </a:ext>
            </a:extLst>
          </p:cNvPr>
          <p:cNvPicPr>
            <a:picLocks noChangeAspect="1"/>
          </p:cNvPicPr>
          <p:nvPr/>
        </p:nvPicPr>
        <p:blipFill>
          <a:blip r:embed="rId7"/>
          <a:stretch>
            <a:fillRect/>
          </a:stretch>
        </p:blipFill>
        <p:spPr>
          <a:xfrm>
            <a:off x="2249808" y="1918709"/>
            <a:ext cx="1171575" cy="976313"/>
          </a:xfrm>
          <a:prstGeom prst="rect">
            <a:avLst/>
          </a:prstGeom>
        </p:spPr>
      </p:pic>
      <p:pic>
        <p:nvPicPr>
          <p:cNvPr id="19" name="Picture 18">
            <a:extLst>
              <a:ext uri="{FF2B5EF4-FFF2-40B4-BE49-F238E27FC236}">
                <a16:creationId xmlns:a16="http://schemas.microsoft.com/office/drawing/2014/main" id="{E86CB1C5-8913-4CE7-AAAF-E3CB57A5163B}"/>
              </a:ext>
            </a:extLst>
          </p:cNvPr>
          <p:cNvPicPr>
            <a:picLocks noChangeAspect="1"/>
          </p:cNvPicPr>
          <p:nvPr/>
        </p:nvPicPr>
        <p:blipFill>
          <a:blip r:embed="rId8"/>
          <a:stretch>
            <a:fillRect/>
          </a:stretch>
        </p:blipFill>
        <p:spPr>
          <a:xfrm>
            <a:off x="5228123" y="1990726"/>
            <a:ext cx="1727057" cy="904296"/>
          </a:xfrm>
          <a:prstGeom prst="rect">
            <a:avLst/>
          </a:prstGeom>
        </p:spPr>
      </p:pic>
      <p:pic>
        <p:nvPicPr>
          <p:cNvPr id="17" name="Picture 16" descr="A close up of a logo&#10;&#10;Description automatically generated">
            <a:extLst>
              <a:ext uri="{FF2B5EF4-FFF2-40B4-BE49-F238E27FC236}">
                <a16:creationId xmlns:a16="http://schemas.microsoft.com/office/drawing/2014/main" id="{D3BAAF82-D8B5-48C1-AC7A-0BFFF4394BF9}"/>
              </a:ext>
            </a:extLst>
          </p:cNvPr>
          <p:cNvPicPr>
            <a:picLocks noChangeAspect="1"/>
          </p:cNvPicPr>
          <p:nvPr/>
        </p:nvPicPr>
        <p:blipFill>
          <a:blip r:embed="rId9"/>
          <a:stretch>
            <a:fillRect/>
          </a:stretch>
        </p:blipFill>
        <p:spPr>
          <a:xfrm>
            <a:off x="3501191" y="2013909"/>
            <a:ext cx="1692869" cy="870773"/>
          </a:xfrm>
          <a:prstGeom prst="rect">
            <a:avLst/>
          </a:prstGeom>
        </p:spPr>
      </p:pic>
      <p:pic>
        <p:nvPicPr>
          <p:cNvPr id="21" name="Picture 20" descr="A picture containing clipart&#10;&#10;Description automatically generated">
            <a:extLst>
              <a:ext uri="{FF2B5EF4-FFF2-40B4-BE49-F238E27FC236}">
                <a16:creationId xmlns:a16="http://schemas.microsoft.com/office/drawing/2014/main" id="{AEA3C036-87AB-4118-A3C6-541237463F8A}"/>
              </a:ext>
            </a:extLst>
          </p:cNvPr>
          <p:cNvPicPr>
            <a:picLocks noChangeAspect="1"/>
          </p:cNvPicPr>
          <p:nvPr/>
        </p:nvPicPr>
        <p:blipFill>
          <a:blip r:embed="rId10"/>
          <a:stretch>
            <a:fillRect/>
          </a:stretch>
        </p:blipFill>
        <p:spPr>
          <a:xfrm>
            <a:off x="390960" y="4263881"/>
            <a:ext cx="1234998" cy="297916"/>
          </a:xfrm>
          <a:prstGeom prst="rect">
            <a:avLst/>
          </a:prstGeom>
        </p:spPr>
      </p:pic>
      <p:pic>
        <p:nvPicPr>
          <p:cNvPr id="23" name="Picture 22" descr="A close up of a logo&#10;&#10;Description automatically generated">
            <a:extLst>
              <a:ext uri="{FF2B5EF4-FFF2-40B4-BE49-F238E27FC236}">
                <a16:creationId xmlns:a16="http://schemas.microsoft.com/office/drawing/2014/main" id="{C86151EF-6C95-4022-B7D3-59F4668BF1FA}"/>
              </a:ext>
            </a:extLst>
          </p:cNvPr>
          <p:cNvPicPr>
            <a:picLocks noChangeAspect="1"/>
          </p:cNvPicPr>
          <p:nvPr/>
        </p:nvPicPr>
        <p:blipFill>
          <a:blip r:embed="rId11"/>
          <a:stretch>
            <a:fillRect/>
          </a:stretch>
        </p:blipFill>
        <p:spPr>
          <a:xfrm>
            <a:off x="6861659" y="2916670"/>
            <a:ext cx="1884778" cy="1275769"/>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1CEF27B2-6650-4CF9-959E-23C2E8CF7E50}"/>
              </a:ext>
            </a:extLst>
          </p:cNvPr>
          <p:cNvPicPr>
            <a:picLocks noChangeAspect="1"/>
          </p:cNvPicPr>
          <p:nvPr/>
        </p:nvPicPr>
        <p:blipFill>
          <a:blip r:embed="rId12"/>
          <a:stretch>
            <a:fillRect/>
          </a:stretch>
        </p:blipFill>
        <p:spPr>
          <a:xfrm>
            <a:off x="3598937" y="3346347"/>
            <a:ext cx="1676824" cy="416417"/>
          </a:xfrm>
          <a:prstGeom prst="rect">
            <a:avLst/>
          </a:prstGeom>
        </p:spPr>
      </p:pic>
      <p:pic>
        <p:nvPicPr>
          <p:cNvPr id="27" name="Picture 26" descr="A picture containing clipart&#10;&#10;Description automatically generated">
            <a:extLst>
              <a:ext uri="{FF2B5EF4-FFF2-40B4-BE49-F238E27FC236}">
                <a16:creationId xmlns:a16="http://schemas.microsoft.com/office/drawing/2014/main" id="{FC1413CB-F28C-42E0-BBCE-C104A0039CED}"/>
              </a:ext>
            </a:extLst>
          </p:cNvPr>
          <p:cNvPicPr>
            <a:picLocks noChangeAspect="1"/>
          </p:cNvPicPr>
          <p:nvPr/>
        </p:nvPicPr>
        <p:blipFill>
          <a:blip r:embed="rId13"/>
          <a:stretch>
            <a:fillRect/>
          </a:stretch>
        </p:blipFill>
        <p:spPr>
          <a:xfrm>
            <a:off x="5588820" y="3443290"/>
            <a:ext cx="977278" cy="185607"/>
          </a:xfrm>
          <a:prstGeom prst="rect">
            <a:avLst/>
          </a:prstGeom>
        </p:spPr>
      </p:pic>
      <p:pic>
        <p:nvPicPr>
          <p:cNvPr id="29" name="Picture 28" descr="A close up of a logo&#10;&#10;Description automatically generated">
            <a:extLst>
              <a:ext uri="{FF2B5EF4-FFF2-40B4-BE49-F238E27FC236}">
                <a16:creationId xmlns:a16="http://schemas.microsoft.com/office/drawing/2014/main" id="{B1160058-C900-448C-8D31-E1EA1FDDB861}"/>
              </a:ext>
            </a:extLst>
          </p:cNvPr>
          <p:cNvPicPr>
            <a:picLocks noChangeAspect="1"/>
          </p:cNvPicPr>
          <p:nvPr/>
        </p:nvPicPr>
        <p:blipFill>
          <a:blip r:embed="rId14"/>
          <a:stretch>
            <a:fillRect/>
          </a:stretch>
        </p:blipFill>
        <p:spPr>
          <a:xfrm>
            <a:off x="483683" y="3047368"/>
            <a:ext cx="1311943" cy="1049554"/>
          </a:xfrm>
          <a:prstGeom prst="rect">
            <a:avLst/>
          </a:prstGeom>
        </p:spPr>
      </p:pic>
      <p:pic>
        <p:nvPicPr>
          <p:cNvPr id="31" name="Picture 30" descr="A picture containing clipart&#10;&#10;Description automatically generated">
            <a:extLst>
              <a:ext uri="{FF2B5EF4-FFF2-40B4-BE49-F238E27FC236}">
                <a16:creationId xmlns:a16="http://schemas.microsoft.com/office/drawing/2014/main" id="{C7B97076-A7C7-4F17-A311-FD115A21BA35}"/>
              </a:ext>
            </a:extLst>
          </p:cNvPr>
          <p:cNvPicPr>
            <a:picLocks noChangeAspect="1"/>
          </p:cNvPicPr>
          <p:nvPr/>
        </p:nvPicPr>
        <p:blipFill>
          <a:blip r:embed="rId15"/>
          <a:stretch>
            <a:fillRect/>
          </a:stretch>
        </p:blipFill>
        <p:spPr>
          <a:xfrm>
            <a:off x="2208642" y="3346347"/>
            <a:ext cx="977278" cy="402080"/>
          </a:xfrm>
          <a:prstGeom prst="rect">
            <a:avLst/>
          </a:prstGeom>
        </p:spPr>
      </p:pic>
      <p:pic>
        <p:nvPicPr>
          <p:cNvPr id="33" name="Picture 32" descr="A drawing of a person&#10;&#10;Description automatically generated">
            <a:extLst>
              <a:ext uri="{FF2B5EF4-FFF2-40B4-BE49-F238E27FC236}">
                <a16:creationId xmlns:a16="http://schemas.microsoft.com/office/drawing/2014/main" id="{537F5F8C-A08B-4CFC-B76F-E766F695D1F4}"/>
              </a:ext>
            </a:extLst>
          </p:cNvPr>
          <p:cNvPicPr>
            <a:picLocks noChangeAspect="1"/>
          </p:cNvPicPr>
          <p:nvPr/>
        </p:nvPicPr>
        <p:blipFill>
          <a:blip r:embed="rId16"/>
          <a:stretch>
            <a:fillRect/>
          </a:stretch>
        </p:blipFill>
        <p:spPr>
          <a:xfrm>
            <a:off x="1973180" y="4286759"/>
            <a:ext cx="1448203" cy="309904"/>
          </a:xfrm>
          <a:prstGeom prst="rect">
            <a:avLst/>
          </a:prstGeom>
        </p:spPr>
      </p:pic>
      <p:pic>
        <p:nvPicPr>
          <p:cNvPr id="35" name="Picture 34" descr="A close up of a logo&#10;&#10;Description automatically generated">
            <a:extLst>
              <a:ext uri="{FF2B5EF4-FFF2-40B4-BE49-F238E27FC236}">
                <a16:creationId xmlns:a16="http://schemas.microsoft.com/office/drawing/2014/main" id="{DD6CE34F-323A-4A0A-AF05-98B826121D15}"/>
              </a:ext>
            </a:extLst>
          </p:cNvPr>
          <p:cNvPicPr>
            <a:picLocks noChangeAspect="1"/>
          </p:cNvPicPr>
          <p:nvPr/>
        </p:nvPicPr>
        <p:blipFill>
          <a:blip r:embed="rId17"/>
          <a:stretch>
            <a:fillRect/>
          </a:stretch>
        </p:blipFill>
        <p:spPr>
          <a:xfrm>
            <a:off x="3798987" y="3748427"/>
            <a:ext cx="1395073" cy="1395073"/>
          </a:xfrm>
          <a:prstGeom prst="rect">
            <a:avLst/>
          </a:prstGeom>
        </p:spPr>
      </p:pic>
      <p:pic>
        <p:nvPicPr>
          <p:cNvPr id="37" name="Picture 36">
            <a:extLst>
              <a:ext uri="{FF2B5EF4-FFF2-40B4-BE49-F238E27FC236}">
                <a16:creationId xmlns:a16="http://schemas.microsoft.com/office/drawing/2014/main" id="{41E35B9A-7B80-4279-95C2-0B0FCD13F085}"/>
              </a:ext>
            </a:extLst>
          </p:cNvPr>
          <p:cNvPicPr>
            <a:picLocks noChangeAspect="1"/>
          </p:cNvPicPr>
          <p:nvPr/>
        </p:nvPicPr>
        <p:blipFill>
          <a:blip r:embed="rId18"/>
          <a:stretch>
            <a:fillRect/>
          </a:stretch>
        </p:blipFill>
        <p:spPr>
          <a:xfrm>
            <a:off x="5542704" y="4053162"/>
            <a:ext cx="1100390" cy="550195"/>
          </a:xfrm>
          <a:prstGeom prst="rect">
            <a:avLst/>
          </a:prstGeom>
        </p:spPr>
      </p:pic>
      <p:pic>
        <p:nvPicPr>
          <p:cNvPr id="39" name="Picture 38" descr="A close up of a logo&#10;&#10;Description automatically generated">
            <a:extLst>
              <a:ext uri="{FF2B5EF4-FFF2-40B4-BE49-F238E27FC236}">
                <a16:creationId xmlns:a16="http://schemas.microsoft.com/office/drawing/2014/main" id="{7871B48C-3C90-4554-943B-70E84129593C}"/>
              </a:ext>
            </a:extLst>
          </p:cNvPr>
          <p:cNvPicPr>
            <a:picLocks noChangeAspect="1"/>
          </p:cNvPicPr>
          <p:nvPr/>
        </p:nvPicPr>
        <p:blipFill>
          <a:blip r:embed="rId19"/>
          <a:stretch>
            <a:fillRect/>
          </a:stretch>
        </p:blipFill>
        <p:spPr>
          <a:xfrm>
            <a:off x="6921132" y="4263881"/>
            <a:ext cx="1884778" cy="366587"/>
          </a:xfrm>
          <a:prstGeom prst="rect">
            <a:avLst/>
          </a:prstGeom>
        </p:spPr>
      </p:pic>
      <p:pic>
        <p:nvPicPr>
          <p:cNvPr id="41" name="Picture 40">
            <a:extLst>
              <a:ext uri="{FF2B5EF4-FFF2-40B4-BE49-F238E27FC236}">
                <a16:creationId xmlns:a16="http://schemas.microsoft.com/office/drawing/2014/main" id="{7834F3DF-DCB3-4F66-AC1A-059FD4698FCA}"/>
              </a:ext>
            </a:extLst>
          </p:cNvPr>
          <p:cNvPicPr>
            <a:picLocks noChangeAspect="1"/>
          </p:cNvPicPr>
          <p:nvPr/>
        </p:nvPicPr>
        <p:blipFill>
          <a:blip r:embed="rId20"/>
          <a:stretch>
            <a:fillRect/>
          </a:stretch>
        </p:blipFill>
        <p:spPr>
          <a:xfrm>
            <a:off x="7026332" y="1875176"/>
            <a:ext cx="1674378" cy="641153"/>
          </a:xfrm>
          <a:prstGeom prst="rect">
            <a:avLst/>
          </a:prstGeom>
        </p:spPr>
      </p:pic>
      <p:pic>
        <p:nvPicPr>
          <p:cNvPr id="43" name="Picture 42" descr="A picture containing clipart&#10;&#10;Description automatically generated">
            <a:extLst>
              <a:ext uri="{FF2B5EF4-FFF2-40B4-BE49-F238E27FC236}">
                <a16:creationId xmlns:a16="http://schemas.microsoft.com/office/drawing/2014/main" id="{996A0C6A-E5BE-45D3-9D94-3C7497C1FFC4}"/>
              </a:ext>
            </a:extLst>
          </p:cNvPr>
          <p:cNvPicPr>
            <a:picLocks noChangeAspect="1"/>
          </p:cNvPicPr>
          <p:nvPr/>
        </p:nvPicPr>
        <p:blipFill>
          <a:blip r:embed="rId21"/>
          <a:stretch>
            <a:fillRect/>
          </a:stretch>
        </p:blipFill>
        <p:spPr>
          <a:xfrm>
            <a:off x="4726512" y="593467"/>
            <a:ext cx="1049553" cy="1049553"/>
          </a:xfrm>
          <a:prstGeom prst="rect">
            <a:avLst/>
          </a:prstGeom>
        </p:spPr>
      </p:pic>
      <p:pic>
        <p:nvPicPr>
          <p:cNvPr id="11" name="Picture 10" descr="A drawing of a cartoon character&#10;&#10;Description automatically generated">
            <a:extLst>
              <a:ext uri="{FF2B5EF4-FFF2-40B4-BE49-F238E27FC236}">
                <a16:creationId xmlns:a16="http://schemas.microsoft.com/office/drawing/2014/main" id="{4315657C-A0EE-4EA0-BADC-409F983E4493}"/>
              </a:ext>
            </a:extLst>
          </p:cNvPr>
          <p:cNvPicPr>
            <a:picLocks noChangeAspect="1"/>
          </p:cNvPicPr>
          <p:nvPr/>
        </p:nvPicPr>
        <p:blipFill>
          <a:blip r:embed="rId22"/>
          <a:stretch>
            <a:fillRect/>
          </a:stretch>
        </p:blipFill>
        <p:spPr>
          <a:xfrm>
            <a:off x="7446422" y="598875"/>
            <a:ext cx="1254288" cy="1064089"/>
          </a:xfrm>
          <a:prstGeom prst="rect">
            <a:avLst/>
          </a:prstGeom>
        </p:spPr>
      </p:pic>
      <p:pic>
        <p:nvPicPr>
          <p:cNvPr id="45" name="Picture 44" descr="A close up of a sign&#10;&#10;Description automatically generated">
            <a:extLst>
              <a:ext uri="{FF2B5EF4-FFF2-40B4-BE49-F238E27FC236}">
                <a16:creationId xmlns:a16="http://schemas.microsoft.com/office/drawing/2014/main" id="{28C1D684-241F-4478-8624-0447660A98D8}"/>
              </a:ext>
            </a:extLst>
          </p:cNvPr>
          <p:cNvPicPr>
            <a:picLocks noChangeAspect="1"/>
          </p:cNvPicPr>
          <p:nvPr/>
        </p:nvPicPr>
        <p:blipFill>
          <a:blip r:embed="rId23"/>
          <a:stretch>
            <a:fillRect/>
          </a:stretch>
        </p:blipFill>
        <p:spPr>
          <a:xfrm>
            <a:off x="6064571" y="603444"/>
            <a:ext cx="1071562" cy="1071562"/>
          </a:xfrm>
          <a:prstGeom prst="rect">
            <a:avLst/>
          </a:prstGeom>
        </p:spPr>
      </p:pic>
    </p:spTree>
    <p:extLst>
      <p:ext uri="{BB962C8B-B14F-4D97-AF65-F5344CB8AC3E}">
        <p14:creationId xmlns:p14="http://schemas.microsoft.com/office/powerpoint/2010/main" val="750688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5E20-B4BA-4E37-89B0-A19774EA6FA5}"/>
              </a:ext>
            </a:extLst>
          </p:cNvPr>
          <p:cNvSpPr>
            <a:spLocks noGrp="1"/>
          </p:cNvSpPr>
          <p:nvPr>
            <p:ph type="title"/>
          </p:nvPr>
        </p:nvSpPr>
        <p:spPr>
          <a:xfrm>
            <a:off x="457200" y="1836283"/>
            <a:ext cx="8229600" cy="1470933"/>
          </a:xfrm>
        </p:spPr>
        <p:txBody>
          <a:bodyPr>
            <a:normAutofit/>
          </a:bodyPr>
          <a:lstStyle/>
          <a:p>
            <a:r>
              <a:rPr lang="en-US" b="1" dirty="0">
                <a:solidFill>
                  <a:schemeClr val="accent5">
                    <a:lumMod val="75000"/>
                  </a:schemeClr>
                </a:solidFill>
                <a:effectLst>
                  <a:outerShdw blurRad="38100" dist="38100" dir="2700000" algn="tl">
                    <a:schemeClr val="bg1">
                      <a:alpha val="43000"/>
                    </a:schemeClr>
                  </a:outerShdw>
                </a:effectLst>
              </a:rPr>
              <a:t>BGC Engineering Case Study</a:t>
            </a:r>
            <a:br>
              <a:rPr lang="en-US" b="1" dirty="0">
                <a:solidFill>
                  <a:schemeClr val="accent5">
                    <a:lumMod val="75000"/>
                  </a:schemeClr>
                </a:solidFill>
                <a:effectLst>
                  <a:outerShdw blurRad="38100" dist="38100" dir="2700000" algn="tl">
                    <a:schemeClr val="bg1">
                      <a:alpha val="43000"/>
                    </a:schemeClr>
                  </a:outerShdw>
                </a:effectLst>
              </a:rPr>
            </a:br>
            <a:r>
              <a:rPr lang="en-US" sz="2800" b="1" dirty="0">
                <a:solidFill>
                  <a:schemeClr val="accent5">
                    <a:lumMod val="75000"/>
                  </a:schemeClr>
                </a:solidFill>
                <a:effectLst>
                  <a:outerShdw blurRad="38100" dist="38100" dir="2700000" algn="tl">
                    <a:schemeClr val="bg1">
                      <a:alpha val="43000"/>
                    </a:schemeClr>
                  </a:outerShdw>
                </a:effectLst>
              </a:rPr>
              <a:t>Integrated Mine Planning – 2018</a:t>
            </a:r>
          </a:p>
        </p:txBody>
      </p:sp>
    </p:spTree>
    <p:extLst>
      <p:ext uri="{BB962C8B-B14F-4D97-AF65-F5344CB8AC3E}">
        <p14:creationId xmlns:p14="http://schemas.microsoft.com/office/powerpoint/2010/main" val="348747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7995FE0-765E-4307-B149-3F0DECE2E507}"/>
              </a:ext>
            </a:extLst>
          </p:cNvPr>
          <p:cNvSpPr/>
          <p:nvPr/>
        </p:nvSpPr>
        <p:spPr>
          <a:xfrm>
            <a:off x="1420586" y="94270"/>
            <a:ext cx="6302828" cy="4954960"/>
          </a:xfrm>
          <a:prstGeom prst="rect">
            <a:avLst/>
          </a:prstGeom>
          <a:blipFill>
            <a:blip r:embed="rId3" cstate="print"/>
            <a:stretch>
              <a:fillRect/>
            </a:stretch>
          </a:blipFill>
        </p:spPr>
        <p:txBody>
          <a:bodyPr wrap="square" lIns="0" tIns="0" rIns="0" bIns="0" rtlCol="0"/>
          <a:lstStyle/>
          <a:p>
            <a:endParaRPr/>
          </a:p>
        </p:txBody>
      </p:sp>
      <p:sp>
        <p:nvSpPr>
          <p:cNvPr id="14" name="object 3">
            <a:extLst>
              <a:ext uri="{FF2B5EF4-FFF2-40B4-BE49-F238E27FC236}">
                <a16:creationId xmlns:a16="http://schemas.microsoft.com/office/drawing/2014/main" id="{2225DC52-4839-42C5-8D52-3CEE001E8850}"/>
              </a:ext>
            </a:extLst>
          </p:cNvPr>
          <p:cNvSpPr/>
          <p:nvPr/>
        </p:nvSpPr>
        <p:spPr>
          <a:xfrm>
            <a:off x="1420587" y="94271"/>
            <a:ext cx="6302828" cy="4954960"/>
          </a:xfrm>
          <a:prstGeom prst="rect">
            <a:avLst/>
          </a:prstGeom>
          <a:blipFill>
            <a:blip r:embed="rId4" cstate="print"/>
            <a:stretch>
              <a:fillRect/>
            </a:stretch>
          </a:blipFill>
        </p:spPr>
        <p:txBody>
          <a:bodyPr wrap="square" lIns="0" tIns="0" rIns="0" bIns="0" rtlCol="0"/>
          <a:lstStyle/>
          <a:p>
            <a:endParaRPr/>
          </a:p>
        </p:txBody>
      </p:sp>
      <p:sp>
        <p:nvSpPr>
          <p:cNvPr id="15" name="object 3">
            <a:extLst>
              <a:ext uri="{FF2B5EF4-FFF2-40B4-BE49-F238E27FC236}">
                <a16:creationId xmlns:a16="http://schemas.microsoft.com/office/drawing/2014/main" id="{EFA676BE-4FEE-445C-94F3-1995B664843E}"/>
              </a:ext>
            </a:extLst>
          </p:cNvPr>
          <p:cNvSpPr/>
          <p:nvPr/>
        </p:nvSpPr>
        <p:spPr>
          <a:xfrm>
            <a:off x="1420586" y="94272"/>
            <a:ext cx="6302828" cy="4954960"/>
          </a:xfrm>
          <a:prstGeom prst="rect">
            <a:avLst/>
          </a:prstGeom>
          <a:blipFill>
            <a:blip r:embed="rId5" cstate="print"/>
            <a:stretch>
              <a:fillRect/>
            </a:stretch>
          </a:blipFill>
        </p:spPr>
        <p:txBody>
          <a:bodyPr wrap="square" lIns="0" tIns="0" rIns="0" bIns="0" rtlCol="0"/>
          <a:lstStyle/>
          <a:p>
            <a:endParaRPr/>
          </a:p>
        </p:txBody>
      </p:sp>
      <p:sp>
        <p:nvSpPr>
          <p:cNvPr id="16" name="object 3">
            <a:extLst>
              <a:ext uri="{FF2B5EF4-FFF2-40B4-BE49-F238E27FC236}">
                <a16:creationId xmlns:a16="http://schemas.microsoft.com/office/drawing/2014/main" id="{A5022142-B3A7-4C31-BEAF-9734A2964B2B}"/>
              </a:ext>
            </a:extLst>
          </p:cNvPr>
          <p:cNvSpPr/>
          <p:nvPr/>
        </p:nvSpPr>
        <p:spPr>
          <a:xfrm>
            <a:off x="1420586" y="94269"/>
            <a:ext cx="6302828" cy="4954960"/>
          </a:xfrm>
          <a:prstGeom prst="rect">
            <a:avLst/>
          </a:prstGeom>
          <a:blipFill>
            <a:blip r:embed="rId6"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154BF494-7775-49D3-BDD5-8D0DD0677F06}"/>
              </a:ext>
            </a:extLst>
          </p:cNvPr>
          <p:cNvPicPr>
            <a:picLocks noChangeAspect="1"/>
          </p:cNvPicPr>
          <p:nvPr/>
        </p:nvPicPr>
        <p:blipFill>
          <a:blip r:embed="rId7"/>
          <a:stretch>
            <a:fillRect/>
          </a:stretch>
        </p:blipFill>
        <p:spPr>
          <a:xfrm>
            <a:off x="255066" y="94267"/>
            <a:ext cx="8633868" cy="4954960"/>
          </a:xfrm>
          <a:prstGeom prst="rect">
            <a:avLst/>
          </a:prstGeom>
        </p:spPr>
      </p:pic>
    </p:spTree>
    <p:extLst>
      <p:ext uri="{BB962C8B-B14F-4D97-AF65-F5344CB8AC3E}">
        <p14:creationId xmlns:p14="http://schemas.microsoft.com/office/powerpoint/2010/main" val="219499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group of people standing in a room&#10;&#10;Description automatically generated">
            <a:extLst>
              <a:ext uri="{FF2B5EF4-FFF2-40B4-BE49-F238E27FC236}">
                <a16:creationId xmlns:a16="http://schemas.microsoft.com/office/drawing/2014/main" id="{61135B74-6B8A-4A50-A247-CBAE76467908}"/>
              </a:ext>
            </a:extLst>
          </p:cNvPr>
          <p:cNvPicPr>
            <a:picLocks noChangeAspect="1"/>
          </p:cNvPicPr>
          <p:nvPr/>
        </p:nvPicPr>
        <p:blipFill>
          <a:blip r:embed="rId3"/>
          <a:stretch>
            <a:fillRect/>
          </a:stretch>
        </p:blipFill>
        <p:spPr>
          <a:xfrm>
            <a:off x="577266" y="106135"/>
            <a:ext cx="7989468" cy="4931229"/>
          </a:xfrm>
          <a:prstGeom prst="rect">
            <a:avLst/>
          </a:prstGeom>
        </p:spPr>
      </p:pic>
    </p:spTree>
    <p:extLst>
      <p:ext uri="{BB962C8B-B14F-4D97-AF65-F5344CB8AC3E}">
        <p14:creationId xmlns:p14="http://schemas.microsoft.com/office/powerpoint/2010/main" val="427845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tionDesign_TitleSlide_1920x108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20200" cy="5191165"/>
          </a:xfrm>
          <a:prstGeom prst="rect">
            <a:avLst/>
          </a:prstGeom>
        </p:spPr>
      </p:pic>
      <p:sp>
        <p:nvSpPr>
          <p:cNvPr id="2" name="Title 1"/>
          <p:cNvSpPr>
            <a:spLocks noGrp="1"/>
          </p:cNvSpPr>
          <p:nvPr>
            <p:ph type="ctrTitle"/>
          </p:nvPr>
        </p:nvSpPr>
        <p:spPr>
          <a:xfrm>
            <a:off x="-38100" y="277741"/>
            <a:ext cx="9220200" cy="1102519"/>
          </a:xfrm>
        </p:spPr>
        <p:txBody>
          <a:bodyPr>
            <a:noAutofit/>
          </a:bodyPr>
          <a:lstStyle/>
          <a:p>
            <a:r>
              <a:rPr lang="en-US" sz="3600" b="1" dirty="0">
                <a:solidFill>
                  <a:srgbClr val="29DDDD"/>
                </a:solidFill>
                <a:latin typeface="Cabin Condensed Bold"/>
                <a:cs typeface="Cabin Condensed Bold"/>
              </a:rPr>
              <a:t>Thanks and Be Safe!</a:t>
            </a:r>
          </a:p>
        </p:txBody>
      </p:sp>
      <p:sp>
        <p:nvSpPr>
          <p:cNvPr id="5" name="TextBox 4"/>
          <p:cNvSpPr txBox="1"/>
          <p:nvPr/>
        </p:nvSpPr>
        <p:spPr>
          <a:xfrm>
            <a:off x="4713098" y="3815288"/>
            <a:ext cx="3986213" cy="477054"/>
          </a:xfrm>
          <a:prstGeom prst="rect">
            <a:avLst/>
          </a:prstGeom>
          <a:noFill/>
        </p:spPr>
        <p:txBody>
          <a:bodyPr wrap="square" rtlCol="0">
            <a:spAutoFit/>
          </a:bodyPr>
          <a:lstStyle/>
          <a:p>
            <a:pPr algn="r"/>
            <a:r>
              <a:rPr lang="en-US" sz="2500" b="1" dirty="0">
                <a:solidFill>
                  <a:srgbClr val="29DDDD"/>
                </a:solidFill>
                <a:latin typeface="Alegreya"/>
                <a:cs typeface="Alegreya"/>
              </a:rPr>
              <a:t>August 12, 2020</a:t>
            </a:r>
          </a:p>
        </p:txBody>
      </p:sp>
      <p:sp>
        <p:nvSpPr>
          <p:cNvPr id="9" name="TextBox 8"/>
          <p:cNvSpPr txBox="1"/>
          <p:nvPr/>
        </p:nvSpPr>
        <p:spPr>
          <a:xfrm>
            <a:off x="7144709" y="4190194"/>
            <a:ext cx="1999291" cy="400110"/>
          </a:xfrm>
          <a:prstGeom prst="rect">
            <a:avLst/>
          </a:prstGeom>
          <a:noFill/>
        </p:spPr>
        <p:txBody>
          <a:bodyPr wrap="square" rtlCol="0">
            <a:spAutoFit/>
          </a:bodyPr>
          <a:lstStyle/>
          <a:p>
            <a:r>
              <a:rPr lang="en-US" sz="2000" dirty="0">
                <a:solidFill>
                  <a:schemeClr val="bg1"/>
                </a:solidFill>
                <a:latin typeface="Cabin Bold"/>
                <a:cs typeface="Cabin Bold"/>
              </a:rPr>
              <a:t>Kris Berglund</a:t>
            </a:r>
          </a:p>
        </p:txBody>
      </p:sp>
      <p:sp>
        <p:nvSpPr>
          <p:cNvPr id="10" name="TextBox 9"/>
          <p:cNvSpPr txBox="1"/>
          <p:nvPr/>
        </p:nvSpPr>
        <p:spPr>
          <a:xfrm>
            <a:off x="6925557" y="4477474"/>
            <a:ext cx="1870917" cy="323165"/>
          </a:xfrm>
          <a:prstGeom prst="rect">
            <a:avLst/>
          </a:prstGeom>
          <a:noFill/>
        </p:spPr>
        <p:txBody>
          <a:bodyPr wrap="square" rtlCol="0">
            <a:spAutoFit/>
          </a:bodyPr>
          <a:lstStyle/>
          <a:p>
            <a:r>
              <a:rPr lang="en-US" sz="1500" dirty="0">
                <a:solidFill>
                  <a:srgbClr val="29DDDD"/>
                </a:solidFill>
                <a:latin typeface="Cabin Regular"/>
                <a:cs typeface="Cabin Regular"/>
              </a:rPr>
              <a:t>Vice-President, Sales</a:t>
            </a:r>
          </a:p>
        </p:txBody>
      </p:sp>
      <p:grpSp>
        <p:nvGrpSpPr>
          <p:cNvPr id="13" name="Group 12">
            <a:extLst>
              <a:ext uri="{FF2B5EF4-FFF2-40B4-BE49-F238E27FC236}">
                <a16:creationId xmlns:a16="http://schemas.microsoft.com/office/drawing/2014/main" id="{9216A2BE-7C75-4A08-8BC4-ADCF6BC5BA1D}"/>
              </a:ext>
            </a:extLst>
          </p:cNvPr>
          <p:cNvGrpSpPr/>
          <p:nvPr/>
        </p:nvGrpSpPr>
        <p:grpSpPr>
          <a:xfrm>
            <a:off x="314085" y="3729617"/>
            <a:ext cx="2073729" cy="1155301"/>
            <a:chOff x="222283" y="-2360158"/>
            <a:chExt cx="8632287" cy="4973897"/>
          </a:xfrm>
        </p:grpSpPr>
        <p:sp>
          <p:nvSpPr>
            <p:cNvPr id="14" name="Rectangle: Rounded Corners 13">
              <a:extLst>
                <a:ext uri="{FF2B5EF4-FFF2-40B4-BE49-F238E27FC236}">
                  <a16:creationId xmlns:a16="http://schemas.microsoft.com/office/drawing/2014/main" id="{4A75EE9B-7620-4A32-8DB7-145BDFDBE745}"/>
                </a:ext>
              </a:extLst>
            </p:cNvPr>
            <p:cNvSpPr/>
            <p:nvPr/>
          </p:nvSpPr>
          <p:spPr>
            <a:xfrm>
              <a:off x="222283" y="-2360158"/>
              <a:ext cx="8632287" cy="4973897"/>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F2F6CC4-2B56-4B27-A2C4-E5CBD596F901}"/>
                </a:ext>
              </a:extLst>
            </p:cNvPr>
            <p:cNvPicPr>
              <a:picLocks noChangeAspect="1"/>
            </p:cNvPicPr>
            <p:nvPr/>
          </p:nvPicPr>
          <p:blipFill>
            <a:blip r:embed="rId4"/>
            <a:stretch>
              <a:fillRect/>
            </a:stretch>
          </p:blipFill>
          <p:spPr>
            <a:xfrm>
              <a:off x="1440494" y="-1647566"/>
              <a:ext cx="6244855" cy="3377426"/>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2BD95980-1B48-420D-AB85-9102FC30D1A1}"/>
              </a:ext>
            </a:extLst>
          </p:cNvPr>
          <p:cNvPicPr>
            <a:picLocks noChangeAspect="1"/>
          </p:cNvPicPr>
          <p:nvPr/>
        </p:nvPicPr>
        <p:blipFill>
          <a:blip r:embed="rId5"/>
          <a:stretch>
            <a:fillRect/>
          </a:stretch>
        </p:blipFill>
        <p:spPr>
          <a:xfrm>
            <a:off x="2708463" y="1621632"/>
            <a:ext cx="3791555" cy="1866612"/>
          </a:xfrm>
          <a:prstGeom prst="rect">
            <a:avLst/>
          </a:prstGeom>
          <a:ln w="76200">
            <a:solidFill>
              <a:schemeClr val="tx1"/>
            </a:solidFill>
          </a:ln>
        </p:spPr>
      </p:pic>
    </p:spTree>
    <p:extLst>
      <p:ext uri="{BB962C8B-B14F-4D97-AF65-F5344CB8AC3E}">
        <p14:creationId xmlns:p14="http://schemas.microsoft.com/office/powerpoint/2010/main" val="380119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7CEF-C386-477D-8523-ECC975148FB1}"/>
              </a:ext>
            </a:extLst>
          </p:cNvPr>
          <p:cNvSpPr>
            <a:spLocks noGrp="1"/>
          </p:cNvSpPr>
          <p:nvPr>
            <p:ph type="title"/>
          </p:nvPr>
        </p:nvSpPr>
        <p:spPr/>
        <p:txBody>
          <a:bodyPr/>
          <a:lstStyle/>
          <a:p>
            <a:r>
              <a:rPr lang="en-US" b="1" dirty="0">
                <a:solidFill>
                  <a:schemeClr val="accent5">
                    <a:lumMod val="75000"/>
                  </a:schemeClr>
                </a:solidFill>
                <a:effectLst>
                  <a:outerShdw blurRad="38100" dist="38100" dir="2700000" algn="tl">
                    <a:schemeClr val="bg1">
                      <a:alpha val="43000"/>
                    </a:schemeClr>
                  </a:outerShdw>
                </a:effectLst>
              </a:rPr>
              <a:t>Agenda</a:t>
            </a:r>
          </a:p>
        </p:txBody>
      </p:sp>
      <p:sp>
        <p:nvSpPr>
          <p:cNvPr id="5" name="TextBox 4">
            <a:extLst>
              <a:ext uri="{FF2B5EF4-FFF2-40B4-BE49-F238E27FC236}">
                <a16:creationId xmlns:a16="http://schemas.microsoft.com/office/drawing/2014/main" id="{B5361D21-CFB0-48CB-8132-87E1DDAFFB81}"/>
              </a:ext>
            </a:extLst>
          </p:cNvPr>
          <p:cNvSpPr txBox="1"/>
          <p:nvPr/>
        </p:nvSpPr>
        <p:spPr>
          <a:xfrm>
            <a:off x="654147" y="1063624"/>
            <a:ext cx="7673423" cy="378565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Lidar point clouds vs photogrammetric point clouds &amp; output derivatives</a:t>
            </a:r>
          </a:p>
          <a:p>
            <a:pPr marL="457200" indent="-457200">
              <a:buFont typeface="Arial" panose="020B0604020202020204" pitchFamily="34" charset="0"/>
              <a:buChar char="•"/>
            </a:pPr>
            <a:r>
              <a:rPr lang="en-US" sz="2800" b="1" dirty="0"/>
              <a:t>Flight paths &amp; Loading UAV photos – what’s important to know</a:t>
            </a:r>
          </a:p>
          <a:p>
            <a:pPr marL="457200" indent="-457200">
              <a:buFont typeface="Arial" panose="020B0604020202020204" pitchFamily="34" charset="0"/>
              <a:buChar char="•"/>
            </a:pPr>
            <a:r>
              <a:rPr lang="en-US" sz="2800" b="1" dirty="0"/>
              <a:t>Reconstruction of a 3D environment from 2D</a:t>
            </a:r>
          </a:p>
          <a:p>
            <a:pPr marL="457200" indent="-457200">
              <a:buFont typeface="Arial" panose="020B0604020202020204" pitchFamily="34" charset="0"/>
              <a:buChar char="•"/>
            </a:pPr>
            <a:r>
              <a:rPr lang="en-US" sz="2800" b="1" dirty="0"/>
              <a:t>Analysis</a:t>
            </a:r>
          </a:p>
          <a:p>
            <a:pPr marL="914400" lvl="1" indent="-457200">
              <a:buFont typeface="Arial" panose="020B0604020202020204" pitchFamily="34" charset="0"/>
              <a:buChar char="•"/>
            </a:pPr>
            <a:r>
              <a:rPr lang="en-US" sz="2400" b="1" dirty="0"/>
              <a:t>PC thinning &amp; classification</a:t>
            </a:r>
          </a:p>
          <a:p>
            <a:pPr marL="914400" lvl="1" indent="-457200">
              <a:buFont typeface="Arial" panose="020B0604020202020204" pitchFamily="34" charset="0"/>
              <a:buChar char="•"/>
            </a:pPr>
            <a:r>
              <a:rPr lang="en-US" sz="2400" b="1" dirty="0"/>
              <a:t>‘Best Fit’ PC vertical adjustment</a:t>
            </a:r>
          </a:p>
          <a:p>
            <a:pPr lvl="1"/>
            <a:endParaRPr lang="en-US" sz="2400" b="1" dirty="0"/>
          </a:p>
        </p:txBody>
      </p:sp>
      <p:grpSp>
        <p:nvGrpSpPr>
          <p:cNvPr id="8" name="Group 7">
            <a:extLst>
              <a:ext uri="{FF2B5EF4-FFF2-40B4-BE49-F238E27FC236}">
                <a16:creationId xmlns:a16="http://schemas.microsoft.com/office/drawing/2014/main" id="{FB4A77E2-9197-4A00-A10D-149E1DE0DC98}"/>
              </a:ext>
            </a:extLst>
          </p:cNvPr>
          <p:cNvGrpSpPr/>
          <p:nvPr/>
        </p:nvGrpSpPr>
        <p:grpSpPr>
          <a:xfrm>
            <a:off x="7538937" y="4392711"/>
            <a:ext cx="1147863" cy="646285"/>
            <a:chOff x="1006549" y="382772"/>
            <a:chExt cx="7145079" cy="3969488"/>
          </a:xfrm>
        </p:grpSpPr>
        <p:sp>
          <p:nvSpPr>
            <p:cNvPr id="9" name="Rectangle: Rounded Corners 8">
              <a:extLst>
                <a:ext uri="{FF2B5EF4-FFF2-40B4-BE49-F238E27FC236}">
                  <a16:creationId xmlns:a16="http://schemas.microsoft.com/office/drawing/2014/main" id="{7FBC5635-93D5-4A8A-8E2E-88ED63D34A7B}"/>
                </a:ext>
              </a:extLst>
            </p:cNvPr>
            <p:cNvSpPr/>
            <p:nvPr/>
          </p:nvSpPr>
          <p:spPr>
            <a:xfrm>
              <a:off x="1006549" y="382772"/>
              <a:ext cx="7145079" cy="3969488"/>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0C50753-1D32-4B33-A969-250E656D002F}"/>
                </a:ext>
              </a:extLst>
            </p:cNvPr>
            <p:cNvPicPr>
              <a:picLocks noChangeAspect="1"/>
            </p:cNvPicPr>
            <p:nvPr/>
          </p:nvPicPr>
          <p:blipFill>
            <a:blip r:embed="rId3"/>
            <a:stretch>
              <a:fillRect/>
            </a:stretch>
          </p:blipFill>
          <p:spPr>
            <a:xfrm>
              <a:off x="1516912" y="625024"/>
              <a:ext cx="6244856" cy="3377426"/>
            </a:xfrm>
            <a:prstGeom prst="rect">
              <a:avLst/>
            </a:prstGeom>
          </p:spPr>
        </p:pic>
      </p:grpSp>
    </p:spTree>
    <p:extLst>
      <p:ext uri="{BB962C8B-B14F-4D97-AF65-F5344CB8AC3E}">
        <p14:creationId xmlns:p14="http://schemas.microsoft.com/office/powerpoint/2010/main" val="361359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of Airborne LiDARÂ ">
            <a:extLst>
              <a:ext uri="{FF2B5EF4-FFF2-40B4-BE49-F238E27FC236}">
                <a16:creationId xmlns:a16="http://schemas.microsoft.com/office/drawing/2014/main" id="{3D874FC8-D23C-4509-9E6E-E5C33133C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46" y="896183"/>
            <a:ext cx="4070345" cy="4247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9BDDCF-1E34-4302-998F-4EC933B25081}"/>
              </a:ext>
            </a:extLst>
          </p:cNvPr>
          <p:cNvSpPr>
            <a:spLocks noGrp="1"/>
          </p:cNvSpPr>
          <p:nvPr>
            <p:ph type="title"/>
          </p:nvPr>
        </p:nvSpPr>
        <p:spPr>
          <a:xfrm>
            <a:off x="457200" y="204788"/>
            <a:ext cx="8378982" cy="871537"/>
          </a:xfrm>
        </p:spPr>
        <p:txBody>
          <a:bodyPr>
            <a:noAutofit/>
            <a:scene3d>
              <a:camera prst="orthographicFront"/>
              <a:lightRig rig="threePt" dir="t"/>
            </a:scene3d>
            <a:sp3d contourW="12700">
              <a:contourClr>
                <a:schemeClr val="bg1"/>
              </a:contourClr>
            </a:sp3d>
          </a:bodyPr>
          <a:lstStyle/>
          <a:p>
            <a:r>
              <a:rPr lang="en-US" sz="5400" dirty="0">
                <a:solidFill>
                  <a:schemeClr val="tx1"/>
                </a:solidFill>
                <a:effectLst>
                  <a:outerShdw blurRad="38100" dist="38100" dir="2700000" algn="tl">
                    <a:schemeClr val="bg1">
                      <a:alpha val="43000"/>
                    </a:schemeClr>
                  </a:outerShdw>
                </a:effectLst>
              </a:rPr>
              <a:t>LiDAR  </a:t>
            </a:r>
            <a:r>
              <a:rPr lang="en-US" sz="3600" dirty="0">
                <a:solidFill>
                  <a:schemeClr val="tx1"/>
                </a:solidFill>
              </a:rPr>
              <a:t>Light Detection and Ranging </a:t>
            </a:r>
            <a:endParaRPr lang="en-US" sz="5400" dirty="0">
              <a:solidFill>
                <a:schemeClr val="tx1"/>
              </a:solidFill>
            </a:endParaRPr>
          </a:p>
        </p:txBody>
      </p:sp>
      <p:sp>
        <p:nvSpPr>
          <p:cNvPr id="5" name="TextBox 4">
            <a:extLst>
              <a:ext uri="{FF2B5EF4-FFF2-40B4-BE49-F238E27FC236}">
                <a16:creationId xmlns:a16="http://schemas.microsoft.com/office/drawing/2014/main" id="{8FA86C4A-6325-4F8F-8BB9-73849E7C2AAF}"/>
              </a:ext>
            </a:extLst>
          </p:cNvPr>
          <p:cNvSpPr txBox="1"/>
          <p:nvPr/>
        </p:nvSpPr>
        <p:spPr>
          <a:xfrm>
            <a:off x="3635829" y="1105999"/>
            <a:ext cx="5297155" cy="1323439"/>
          </a:xfrm>
          <a:prstGeom prst="rect">
            <a:avLst/>
          </a:prstGeom>
          <a:noFill/>
        </p:spPr>
        <p:txBody>
          <a:bodyPr wrap="square" rtlCol="0">
            <a:spAutoFit/>
          </a:bodyPr>
          <a:lstStyle/>
          <a:p>
            <a:r>
              <a:rPr lang="en-US" sz="2000" b="1" dirty="0"/>
              <a:t>Aerial Sensors- </a:t>
            </a:r>
            <a:r>
              <a:rPr lang="en-US" sz="2000" dirty="0"/>
              <a:t>Aircraft, Helicopter, UAV</a:t>
            </a:r>
          </a:p>
          <a:p>
            <a:pPr marL="800100" lvl="1" indent="-342900">
              <a:buFont typeface="Courier New" panose="02070309020205020404" pitchFamily="49" charset="0"/>
              <a:buChar char="o"/>
            </a:pPr>
            <a:r>
              <a:rPr lang="en-US" sz="2000" dirty="0"/>
              <a:t>Output Topographic or Bathymetric data</a:t>
            </a:r>
          </a:p>
          <a:p>
            <a:r>
              <a:rPr lang="en-US" sz="2000" b="1" dirty="0"/>
              <a:t>Terrestrial Sensors- </a:t>
            </a:r>
            <a:r>
              <a:rPr lang="en-US" sz="2000" dirty="0"/>
              <a:t>Stations, Vehicles, Backpacks</a:t>
            </a:r>
          </a:p>
          <a:p>
            <a:pPr marL="800100" lvl="1" indent="-342900">
              <a:buFont typeface="Courier New" panose="02070309020205020404" pitchFamily="49" charset="0"/>
              <a:buChar char="o"/>
            </a:pPr>
            <a:r>
              <a:rPr lang="en-US" sz="2000" dirty="0"/>
              <a:t>Hi-res scans, used more for 3D meshes </a:t>
            </a:r>
          </a:p>
        </p:txBody>
      </p:sp>
      <p:pic>
        <p:nvPicPr>
          <p:cNvPr id="6" name="Content Placeholder 4">
            <a:extLst>
              <a:ext uri="{FF2B5EF4-FFF2-40B4-BE49-F238E27FC236}">
                <a16:creationId xmlns:a16="http://schemas.microsoft.com/office/drawing/2014/main" id="{7EC8EA97-DA22-43FB-99F8-7A8B04F34D7F}"/>
              </a:ext>
            </a:extLst>
          </p:cNvPr>
          <p:cNvPicPr>
            <a:picLocks noChangeAspect="1"/>
          </p:cNvPicPr>
          <p:nvPr/>
        </p:nvPicPr>
        <p:blipFill>
          <a:blip r:embed="rId4"/>
          <a:stretch>
            <a:fillRect/>
          </a:stretch>
        </p:blipFill>
        <p:spPr>
          <a:xfrm>
            <a:off x="5327772" y="2681447"/>
            <a:ext cx="3508410" cy="2338941"/>
          </a:xfrm>
          <a:prstGeom prst="rect">
            <a:avLst/>
          </a:prstGeom>
          <a:effectLst/>
        </p:spPr>
      </p:pic>
      <p:sp>
        <p:nvSpPr>
          <p:cNvPr id="4" name="Rectangle: Rounded Corners 3">
            <a:extLst>
              <a:ext uri="{FF2B5EF4-FFF2-40B4-BE49-F238E27FC236}">
                <a16:creationId xmlns:a16="http://schemas.microsoft.com/office/drawing/2014/main" id="{DEF8DDA5-BD26-469A-8BA1-4C8287B84442}"/>
              </a:ext>
            </a:extLst>
          </p:cNvPr>
          <p:cNvSpPr/>
          <p:nvPr/>
        </p:nvSpPr>
        <p:spPr>
          <a:xfrm>
            <a:off x="5382778" y="4774167"/>
            <a:ext cx="3358451" cy="16454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C586FB-22A1-4E99-8526-FE4D99E9583B}"/>
              </a:ext>
            </a:extLst>
          </p:cNvPr>
          <p:cNvSpPr txBox="1"/>
          <p:nvPr/>
        </p:nvSpPr>
        <p:spPr>
          <a:xfrm>
            <a:off x="5382778" y="4658498"/>
            <a:ext cx="3659064" cy="369332"/>
          </a:xfrm>
          <a:prstGeom prst="rect">
            <a:avLst/>
          </a:prstGeom>
          <a:noFill/>
        </p:spPr>
        <p:txBody>
          <a:bodyPr wrap="square" rtlCol="0">
            <a:spAutoFit/>
          </a:bodyPr>
          <a:lstStyle/>
          <a:p>
            <a:r>
              <a:rPr lang="en-US" b="1" dirty="0">
                <a:solidFill>
                  <a:schemeClr val="bg1"/>
                </a:solidFill>
              </a:rPr>
              <a:t>Credit </a:t>
            </a:r>
            <a:r>
              <a:rPr lang="en-US" b="1" dirty="0" err="1">
                <a:solidFill>
                  <a:schemeClr val="bg1"/>
                </a:solidFill>
              </a:rPr>
              <a:t>LiDARUSA</a:t>
            </a:r>
            <a:r>
              <a:rPr lang="en-US" b="1" dirty="0">
                <a:solidFill>
                  <a:schemeClr val="bg1"/>
                </a:solidFill>
              </a:rPr>
              <a:t>/</a:t>
            </a:r>
            <a:r>
              <a:rPr lang="en-US" b="1" dirty="0" err="1">
                <a:solidFill>
                  <a:schemeClr val="bg1"/>
                </a:solidFill>
              </a:rPr>
              <a:t>Fagerman</a:t>
            </a:r>
            <a:r>
              <a:rPr lang="en-US" b="1" dirty="0">
                <a:solidFill>
                  <a:schemeClr val="bg1"/>
                </a:solidFill>
              </a:rPr>
              <a:t> Tech.</a:t>
            </a:r>
          </a:p>
        </p:txBody>
      </p:sp>
      <p:sp>
        <p:nvSpPr>
          <p:cNvPr id="8" name="TextBox 7">
            <a:extLst>
              <a:ext uri="{FF2B5EF4-FFF2-40B4-BE49-F238E27FC236}">
                <a16:creationId xmlns:a16="http://schemas.microsoft.com/office/drawing/2014/main" id="{21FCADB8-D6FA-4A90-B898-CCD48FBA3E0A}"/>
              </a:ext>
            </a:extLst>
          </p:cNvPr>
          <p:cNvSpPr txBox="1"/>
          <p:nvPr/>
        </p:nvSpPr>
        <p:spPr>
          <a:xfrm>
            <a:off x="179486" y="4774167"/>
            <a:ext cx="2391507" cy="246221"/>
          </a:xfrm>
          <a:prstGeom prst="rect">
            <a:avLst/>
          </a:prstGeom>
          <a:noFill/>
        </p:spPr>
        <p:txBody>
          <a:bodyPr wrap="square" rtlCol="0">
            <a:spAutoFit/>
          </a:bodyPr>
          <a:lstStyle/>
          <a:p>
            <a:r>
              <a:rPr lang="en-US" sz="1000" dirty="0"/>
              <a:t>Credit Ian </a:t>
            </a:r>
            <a:r>
              <a:rPr lang="en-US" sz="1000" dirty="0" err="1"/>
              <a:t>Dowman</a:t>
            </a:r>
            <a:endParaRPr lang="en-US" sz="1000" dirty="0"/>
          </a:p>
        </p:txBody>
      </p:sp>
    </p:spTree>
    <p:extLst>
      <p:ext uri="{BB962C8B-B14F-4D97-AF65-F5344CB8AC3E}">
        <p14:creationId xmlns:p14="http://schemas.microsoft.com/office/powerpoint/2010/main" val="333938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47130-CADF-495E-902A-0FF6032CA783}"/>
              </a:ext>
            </a:extLst>
          </p:cNvPr>
          <p:cNvPicPr>
            <a:picLocks noChangeAspect="1"/>
          </p:cNvPicPr>
          <p:nvPr/>
        </p:nvPicPr>
        <p:blipFill>
          <a:blip r:embed="rId2"/>
          <a:stretch>
            <a:fillRect/>
          </a:stretch>
        </p:blipFill>
        <p:spPr>
          <a:xfrm>
            <a:off x="1933429" y="1"/>
            <a:ext cx="4793941" cy="2571750"/>
          </a:xfrm>
          <a:prstGeom prst="rect">
            <a:avLst/>
          </a:prstGeom>
        </p:spPr>
      </p:pic>
      <p:pic>
        <p:nvPicPr>
          <p:cNvPr id="5" name="Picture 4">
            <a:extLst>
              <a:ext uri="{FF2B5EF4-FFF2-40B4-BE49-F238E27FC236}">
                <a16:creationId xmlns:a16="http://schemas.microsoft.com/office/drawing/2014/main" id="{D314B05C-E854-4064-B194-69A11CF47A05}"/>
              </a:ext>
            </a:extLst>
          </p:cNvPr>
          <p:cNvPicPr>
            <a:picLocks noChangeAspect="1"/>
          </p:cNvPicPr>
          <p:nvPr/>
        </p:nvPicPr>
        <p:blipFill>
          <a:blip r:embed="rId3"/>
          <a:stretch>
            <a:fillRect/>
          </a:stretch>
        </p:blipFill>
        <p:spPr>
          <a:xfrm>
            <a:off x="1933428" y="2571750"/>
            <a:ext cx="4793941" cy="3002455"/>
          </a:xfrm>
          <a:prstGeom prst="rect">
            <a:avLst/>
          </a:prstGeom>
        </p:spPr>
      </p:pic>
      <p:pic>
        <p:nvPicPr>
          <p:cNvPr id="9" name="Picture 8" descr="A picture containing yellow, orange, sitting, water&#10;&#10;Description automatically generated">
            <a:extLst>
              <a:ext uri="{FF2B5EF4-FFF2-40B4-BE49-F238E27FC236}">
                <a16:creationId xmlns:a16="http://schemas.microsoft.com/office/drawing/2014/main" id="{1F55C181-18B2-4AAF-AFFE-121BDB251FBF}"/>
              </a:ext>
            </a:extLst>
          </p:cNvPr>
          <p:cNvPicPr>
            <a:picLocks noChangeAspect="1"/>
          </p:cNvPicPr>
          <p:nvPr/>
        </p:nvPicPr>
        <p:blipFill>
          <a:blip r:embed="rId4"/>
          <a:stretch>
            <a:fillRect/>
          </a:stretch>
        </p:blipFill>
        <p:spPr>
          <a:xfrm>
            <a:off x="1933427" y="1"/>
            <a:ext cx="4793942" cy="2571750"/>
          </a:xfrm>
          <a:prstGeom prst="rect">
            <a:avLst/>
          </a:prstGeom>
        </p:spPr>
      </p:pic>
      <p:pic>
        <p:nvPicPr>
          <p:cNvPr id="11" name="Picture 10">
            <a:extLst>
              <a:ext uri="{FF2B5EF4-FFF2-40B4-BE49-F238E27FC236}">
                <a16:creationId xmlns:a16="http://schemas.microsoft.com/office/drawing/2014/main" id="{BE0BF63F-2867-40DC-B438-C8C255E14957}"/>
              </a:ext>
            </a:extLst>
          </p:cNvPr>
          <p:cNvPicPr>
            <a:picLocks noChangeAspect="1"/>
          </p:cNvPicPr>
          <p:nvPr/>
        </p:nvPicPr>
        <p:blipFill>
          <a:blip r:embed="rId5"/>
          <a:stretch>
            <a:fillRect/>
          </a:stretch>
        </p:blipFill>
        <p:spPr>
          <a:xfrm>
            <a:off x="1938788" y="2571751"/>
            <a:ext cx="4788581" cy="2813957"/>
          </a:xfrm>
          <a:prstGeom prst="rect">
            <a:avLst/>
          </a:prstGeom>
        </p:spPr>
      </p:pic>
    </p:spTree>
    <p:extLst>
      <p:ext uri="{BB962C8B-B14F-4D97-AF65-F5344CB8AC3E}">
        <p14:creationId xmlns:p14="http://schemas.microsoft.com/office/powerpoint/2010/main" val="81821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2C8AED-1BC3-4B23-BA68-BA7638A1CAE2}"/>
              </a:ext>
            </a:extLst>
          </p:cNvPr>
          <p:cNvPicPr>
            <a:picLocks noChangeAspect="1"/>
          </p:cNvPicPr>
          <p:nvPr/>
        </p:nvPicPr>
        <p:blipFill>
          <a:blip r:embed="rId3">
            <a:alphaModFix amt="20000"/>
          </a:blip>
          <a:stretch>
            <a:fillRect/>
          </a:stretch>
        </p:blipFill>
        <p:spPr>
          <a:xfrm>
            <a:off x="4304193" y="575207"/>
            <a:ext cx="4738560" cy="4914090"/>
          </a:xfrm>
          <a:prstGeom prst="rect">
            <a:avLst/>
          </a:prstGeom>
        </p:spPr>
      </p:pic>
      <p:pic>
        <p:nvPicPr>
          <p:cNvPr id="5" name="Picture 4">
            <a:extLst>
              <a:ext uri="{FF2B5EF4-FFF2-40B4-BE49-F238E27FC236}">
                <a16:creationId xmlns:a16="http://schemas.microsoft.com/office/drawing/2014/main" id="{0B7099A1-1236-4C94-AB68-E75CC8A7BCA3}"/>
              </a:ext>
            </a:extLst>
          </p:cNvPr>
          <p:cNvPicPr>
            <a:picLocks noChangeAspect="1"/>
          </p:cNvPicPr>
          <p:nvPr/>
        </p:nvPicPr>
        <p:blipFill>
          <a:blip r:embed="rId4"/>
          <a:stretch>
            <a:fillRect/>
          </a:stretch>
        </p:blipFill>
        <p:spPr>
          <a:xfrm>
            <a:off x="0" y="977114"/>
            <a:ext cx="4695825" cy="2609850"/>
          </a:xfrm>
          <a:prstGeom prst="rect">
            <a:avLst/>
          </a:prstGeom>
        </p:spPr>
      </p:pic>
      <p:sp>
        <p:nvSpPr>
          <p:cNvPr id="4" name="Text Placeholder 3">
            <a:extLst>
              <a:ext uri="{FF2B5EF4-FFF2-40B4-BE49-F238E27FC236}">
                <a16:creationId xmlns:a16="http://schemas.microsoft.com/office/drawing/2014/main" id="{8D67FBEE-3A06-4E95-8A5D-5257E0081890}"/>
              </a:ext>
            </a:extLst>
          </p:cNvPr>
          <p:cNvSpPr>
            <a:spLocks noGrp="1"/>
          </p:cNvSpPr>
          <p:nvPr>
            <p:ph type="body" sz="half" idx="2"/>
          </p:nvPr>
        </p:nvSpPr>
        <p:spPr>
          <a:xfrm>
            <a:off x="307818" y="3586964"/>
            <a:ext cx="4573068" cy="1446143"/>
          </a:xfrm>
        </p:spPr>
        <p:txBody>
          <a:bodyPr>
            <a:normAutofit fontScale="62500" lnSpcReduction="20000"/>
          </a:bodyPr>
          <a:lstStyle/>
          <a:p>
            <a:r>
              <a:rPr lang="en-US" sz="2900" b="1" dirty="0"/>
              <a:t>Figure: </a:t>
            </a:r>
            <a:r>
              <a:rPr lang="en-US" sz="2900" dirty="0"/>
              <a:t>From point observation and intrinsic camera parameters, the 3D </a:t>
            </a:r>
            <a:r>
              <a:rPr lang="en-US" sz="2900" b="1" dirty="0"/>
              <a:t>structure</a:t>
            </a:r>
            <a:r>
              <a:rPr lang="en-US" sz="2900" dirty="0"/>
              <a:t> of the scene is computed </a:t>
            </a:r>
            <a:r>
              <a:rPr lang="en-US" sz="2900" b="1" dirty="0"/>
              <a:t>from</a:t>
            </a:r>
            <a:r>
              <a:rPr lang="en-US" sz="2900" dirty="0"/>
              <a:t> the estimated </a:t>
            </a:r>
            <a:r>
              <a:rPr lang="en-US" sz="2900" b="1" dirty="0"/>
              <a:t>motion</a:t>
            </a:r>
            <a:r>
              <a:rPr lang="en-US" sz="2900" dirty="0"/>
              <a:t> of the camera.</a:t>
            </a:r>
          </a:p>
          <a:p>
            <a:r>
              <a:rPr lang="en-US" dirty="0"/>
              <a:t>© Copyright 2013-2017, </a:t>
            </a:r>
            <a:r>
              <a:rPr lang="en-US" dirty="0" err="1"/>
              <a:t>OpenMVG</a:t>
            </a:r>
            <a:endParaRPr lang="en-US" dirty="0"/>
          </a:p>
        </p:txBody>
      </p:sp>
      <p:grpSp>
        <p:nvGrpSpPr>
          <p:cNvPr id="6" name="Group 5">
            <a:extLst>
              <a:ext uri="{FF2B5EF4-FFF2-40B4-BE49-F238E27FC236}">
                <a16:creationId xmlns:a16="http://schemas.microsoft.com/office/drawing/2014/main" id="{C9B1E873-F5EA-4F62-A03C-5662EF4ACD6E}"/>
              </a:ext>
            </a:extLst>
          </p:cNvPr>
          <p:cNvGrpSpPr/>
          <p:nvPr/>
        </p:nvGrpSpPr>
        <p:grpSpPr>
          <a:xfrm>
            <a:off x="7538937" y="4392711"/>
            <a:ext cx="1147863" cy="646285"/>
            <a:chOff x="1006549" y="382772"/>
            <a:chExt cx="7145079" cy="3969488"/>
          </a:xfrm>
        </p:grpSpPr>
        <p:sp>
          <p:nvSpPr>
            <p:cNvPr id="7" name="Rectangle: Rounded Corners 6">
              <a:extLst>
                <a:ext uri="{FF2B5EF4-FFF2-40B4-BE49-F238E27FC236}">
                  <a16:creationId xmlns:a16="http://schemas.microsoft.com/office/drawing/2014/main" id="{94301D94-A107-4359-9798-433F4B6FF431}"/>
                </a:ext>
              </a:extLst>
            </p:cNvPr>
            <p:cNvSpPr/>
            <p:nvPr/>
          </p:nvSpPr>
          <p:spPr>
            <a:xfrm>
              <a:off x="1006549" y="382772"/>
              <a:ext cx="7145079" cy="3969488"/>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F960BC-EA4E-416D-B780-88C415FD7A40}"/>
                </a:ext>
              </a:extLst>
            </p:cNvPr>
            <p:cNvPicPr>
              <a:picLocks noChangeAspect="1"/>
            </p:cNvPicPr>
            <p:nvPr/>
          </p:nvPicPr>
          <p:blipFill>
            <a:blip r:embed="rId5"/>
            <a:stretch>
              <a:fillRect/>
            </a:stretch>
          </p:blipFill>
          <p:spPr>
            <a:xfrm>
              <a:off x="1516912" y="625024"/>
              <a:ext cx="6244856" cy="3377426"/>
            </a:xfrm>
            <a:prstGeom prst="rect">
              <a:avLst/>
            </a:prstGeom>
          </p:spPr>
        </p:pic>
      </p:grpSp>
      <p:sp>
        <p:nvSpPr>
          <p:cNvPr id="13" name="TextBox 12">
            <a:extLst>
              <a:ext uri="{FF2B5EF4-FFF2-40B4-BE49-F238E27FC236}">
                <a16:creationId xmlns:a16="http://schemas.microsoft.com/office/drawing/2014/main" id="{4245748B-EF49-44A8-8B17-747572E11AC3}"/>
              </a:ext>
            </a:extLst>
          </p:cNvPr>
          <p:cNvSpPr txBox="1"/>
          <p:nvPr/>
        </p:nvSpPr>
        <p:spPr>
          <a:xfrm>
            <a:off x="4695825" y="1273594"/>
            <a:ext cx="4140357"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a:t>Measuring distance of the same “objects” using multiple overlapping photographs </a:t>
            </a:r>
          </a:p>
          <a:p>
            <a:pPr marL="342900" indent="-342900">
              <a:buFont typeface="Arial" panose="020B0604020202020204" pitchFamily="34" charset="0"/>
              <a:buChar char="•"/>
            </a:pPr>
            <a:r>
              <a:rPr lang="en-US" sz="2000" b="1" dirty="0"/>
              <a:t>Better results are achieved with photos that have good texture, contrast, RGB color definition</a:t>
            </a:r>
          </a:p>
          <a:p>
            <a:endParaRPr lang="en-US" sz="2000" b="1" dirty="0"/>
          </a:p>
          <a:p>
            <a:endParaRPr lang="en-US" sz="2000" dirty="0"/>
          </a:p>
        </p:txBody>
      </p:sp>
      <p:sp>
        <p:nvSpPr>
          <p:cNvPr id="20" name="Title 1">
            <a:extLst>
              <a:ext uri="{FF2B5EF4-FFF2-40B4-BE49-F238E27FC236}">
                <a16:creationId xmlns:a16="http://schemas.microsoft.com/office/drawing/2014/main" id="{C675568F-4E01-467C-8A21-E1C425C22A96}"/>
              </a:ext>
            </a:extLst>
          </p:cNvPr>
          <p:cNvSpPr txBox="1">
            <a:spLocks/>
          </p:cNvSpPr>
          <p:nvPr/>
        </p:nvSpPr>
        <p:spPr>
          <a:xfrm>
            <a:off x="457200" y="204788"/>
            <a:ext cx="8378982" cy="871537"/>
          </a:xfrm>
          <a:prstGeom prst="rect">
            <a:avLst/>
          </a:prstGeom>
        </p:spPr>
        <p:txBody>
          <a:bodyPr vert="horz" lIns="91440" tIns="45720" rIns="91440" bIns="45720" rtlCol="0" anchor="b">
            <a:noAutofit/>
            <a:scene3d>
              <a:camera prst="orthographicFront"/>
              <a:lightRig rig="threePt" dir="t"/>
            </a:scene3d>
            <a:sp3d contourW="12700">
              <a:contourClr>
                <a:schemeClr val="bg1"/>
              </a:contourClr>
            </a:sp3d>
          </a:bodyPr>
          <a:lstStyle>
            <a:lvl1pPr algn="l" defTabSz="914400" rtl="0" eaLnBrk="1" latinLnBrk="0" hangingPunct="1">
              <a:spcBef>
                <a:spcPct val="0"/>
              </a:spcBef>
              <a:buNone/>
              <a:defRPr sz="2000" b="1" kern="1200">
                <a:solidFill>
                  <a:schemeClr val="accent5"/>
                </a:solidFill>
                <a:latin typeface="+mj-lt"/>
                <a:ea typeface="+mj-ea"/>
                <a:cs typeface="+mj-cs"/>
              </a:defRPr>
            </a:lvl1pPr>
          </a:lstStyle>
          <a:p>
            <a:r>
              <a:rPr lang="en-US" sz="5400" dirty="0">
                <a:solidFill>
                  <a:schemeClr val="tx1"/>
                </a:solidFill>
                <a:effectLst>
                  <a:outerShdw blurRad="38100" dist="38100" dir="2700000" algn="tl">
                    <a:schemeClr val="bg1">
                      <a:alpha val="43000"/>
                    </a:schemeClr>
                  </a:outerShdw>
                </a:effectLst>
              </a:rPr>
              <a:t>Photogrammetry </a:t>
            </a:r>
            <a:r>
              <a:rPr lang="en-US" sz="2400" dirty="0">
                <a:solidFill>
                  <a:schemeClr val="tx1"/>
                </a:solidFill>
                <a:effectLst>
                  <a:outerShdw blurRad="38100" dist="38100" dir="2700000" algn="tl">
                    <a:schemeClr val="bg1">
                      <a:alpha val="43000"/>
                    </a:schemeClr>
                  </a:outerShdw>
                </a:effectLst>
              </a:rPr>
              <a:t>Structure from Motion</a:t>
            </a:r>
            <a:endParaRPr lang="en-US" sz="2400" dirty="0">
              <a:solidFill>
                <a:schemeClr val="tx1"/>
              </a:solidFill>
            </a:endParaRPr>
          </a:p>
        </p:txBody>
      </p:sp>
    </p:spTree>
    <p:extLst>
      <p:ext uri="{BB962C8B-B14F-4D97-AF65-F5344CB8AC3E}">
        <p14:creationId xmlns:p14="http://schemas.microsoft.com/office/powerpoint/2010/main" val="3438836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view of a landscape with trees and grass&#10;&#10;Description automatically generated">
            <a:extLst>
              <a:ext uri="{FF2B5EF4-FFF2-40B4-BE49-F238E27FC236}">
                <a16:creationId xmlns:a16="http://schemas.microsoft.com/office/drawing/2014/main" id="{F34CD7FC-F894-4CD6-84E1-C41697E37B32}"/>
              </a:ext>
            </a:extLst>
          </p:cNvPr>
          <p:cNvPicPr>
            <a:picLocks noChangeAspect="1"/>
          </p:cNvPicPr>
          <p:nvPr/>
        </p:nvPicPr>
        <p:blipFill>
          <a:blip r:embed="rId3"/>
          <a:stretch>
            <a:fillRect/>
          </a:stretch>
        </p:blipFill>
        <p:spPr>
          <a:xfrm>
            <a:off x="0" y="0"/>
            <a:ext cx="9448800" cy="5143500"/>
          </a:xfrm>
          <a:prstGeom prst="rect">
            <a:avLst/>
          </a:prstGeom>
        </p:spPr>
      </p:pic>
    </p:spTree>
    <p:extLst>
      <p:ext uri="{BB962C8B-B14F-4D97-AF65-F5344CB8AC3E}">
        <p14:creationId xmlns:p14="http://schemas.microsoft.com/office/powerpoint/2010/main" val="277497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FDBC4C-8355-4329-926B-7FCAE40465CF}"/>
              </a:ext>
            </a:extLst>
          </p:cNvPr>
          <p:cNvPicPr>
            <a:picLocks noChangeAspect="1"/>
          </p:cNvPicPr>
          <p:nvPr/>
        </p:nvPicPr>
        <p:blipFill>
          <a:blip r:embed="rId3"/>
          <a:stretch>
            <a:fillRect/>
          </a:stretch>
        </p:blipFill>
        <p:spPr>
          <a:xfrm>
            <a:off x="-76200" y="1076325"/>
            <a:ext cx="5029200" cy="3175226"/>
          </a:xfrm>
          <a:prstGeom prst="rect">
            <a:avLst/>
          </a:prstGeom>
          <a:effectLst>
            <a:softEdge rad="635000"/>
          </a:effectLst>
        </p:spPr>
      </p:pic>
      <p:sp>
        <p:nvSpPr>
          <p:cNvPr id="2" name="Title 1">
            <a:extLst>
              <a:ext uri="{FF2B5EF4-FFF2-40B4-BE49-F238E27FC236}">
                <a16:creationId xmlns:a16="http://schemas.microsoft.com/office/drawing/2014/main" id="{89B691C9-8616-4493-92F4-297C5E45253C}"/>
              </a:ext>
            </a:extLst>
          </p:cNvPr>
          <p:cNvSpPr>
            <a:spLocks noGrp="1"/>
          </p:cNvSpPr>
          <p:nvPr>
            <p:ph type="title"/>
          </p:nvPr>
        </p:nvSpPr>
        <p:spPr>
          <a:xfrm>
            <a:off x="457200" y="204788"/>
            <a:ext cx="8229600" cy="871537"/>
          </a:xfrm>
        </p:spPr>
        <p:txBody>
          <a:bodyPr>
            <a:normAutofit/>
          </a:bodyPr>
          <a:lstStyle/>
          <a:p>
            <a:r>
              <a:rPr lang="en-US" sz="4800" dirty="0">
                <a:solidFill>
                  <a:schemeClr val="tx1"/>
                </a:solidFill>
                <a:effectLst>
                  <a:outerShdw blurRad="38100" dist="38100" dir="2700000" algn="tl">
                    <a:schemeClr val="bg1">
                      <a:alpha val="43000"/>
                    </a:schemeClr>
                  </a:outerShdw>
                </a:effectLst>
              </a:rPr>
              <a:t>3D Modeling </a:t>
            </a:r>
          </a:p>
        </p:txBody>
      </p:sp>
      <p:grpSp>
        <p:nvGrpSpPr>
          <p:cNvPr id="6" name="Group 5">
            <a:extLst>
              <a:ext uri="{FF2B5EF4-FFF2-40B4-BE49-F238E27FC236}">
                <a16:creationId xmlns:a16="http://schemas.microsoft.com/office/drawing/2014/main" id="{C8FB7A9A-435F-4656-ACA8-AFD6D714818A}"/>
              </a:ext>
            </a:extLst>
          </p:cNvPr>
          <p:cNvGrpSpPr/>
          <p:nvPr/>
        </p:nvGrpSpPr>
        <p:grpSpPr>
          <a:xfrm>
            <a:off x="7538937" y="4392711"/>
            <a:ext cx="1147863" cy="646285"/>
            <a:chOff x="1006549" y="382772"/>
            <a:chExt cx="7145079" cy="3969488"/>
          </a:xfrm>
        </p:grpSpPr>
        <p:sp>
          <p:nvSpPr>
            <p:cNvPr id="7" name="Rectangle: Rounded Corners 6">
              <a:extLst>
                <a:ext uri="{FF2B5EF4-FFF2-40B4-BE49-F238E27FC236}">
                  <a16:creationId xmlns:a16="http://schemas.microsoft.com/office/drawing/2014/main" id="{6B7D0A1E-214B-4FB5-979D-7295EE39898E}"/>
                </a:ext>
              </a:extLst>
            </p:cNvPr>
            <p:cNvSpPr/>
            <p:nvPr/>
          </p:nvSpPr>
          <p:spPr>
            <a:xfrm>
              <a:off x="1006549" y="382772"/>
              <a:ext cx="7145079" cy="3969488"/>
            </a:xfrm>
            <a:prstGeom prst="roundRect">
              <a:avLst/>
            </a:prstGeom>
            <a:solidFill>
              <a:schemeClr val="bg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524E88-ABA7-4A24-8B5F-C559FA8A9EF9}"/>
                </a:ext>
              </a:extLst>
            </p:cNvPr>
            <p:cNvPicPr>
              <a:picLocks noChangeAspect="1"/>
            </p:cNvPicPr>
            <p:nvPr/>
          </p:nvPicPr>
          <p:blipFill>
            <a:blip r:embed="rId4"/>
            <a:stretch>
              <a:fillRect/>
            </a:stretch>
          </p:blipFill>
          <p:spPr>
            <a:xfrm>
              <a:off x="1516912" y="625024"/>
              <a:ext cx="6244856" cy="3377426"/>
            </a:xfrm>
            <a:prstGeom prst="rect">
              <a:avLst/>
            </a:prstGeom>
          </p:spPr>
        </p:pic>
      </p:grpSp>
      <p:sp>
        <p:nvSpPr>
          <p:cNvPr id="10" name="TextBox 9">
            <a:extLst>
              <a:ext uri="{FF2B5EF4-FFF2-40B4-BE49-F238E27FC236}">
                <a16:creationId xmlns:a16="http://schemas.microsoft.com/office/drawing/2014/main" id="{EE3A4F05-B86A-47E0-8598-F9C01A05B9E9}"/>
              </a:ext>
            </a:extLst>
          </p:cNvPr>
          <p:cNvSpPr txBox="1"/>
          <p:nvPr/>
        </p:nvSpPr>
        <p:spPr>
          <a:xfrm>
            <a:off x="4695825" y="1273594"/>
            <a:ext cx="4140357"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a:t>Measuring distance of the same “objects” using multiple overlapping photographs </a:t>
            </a:r>
          </a:p>
          <a:p>
            <a:pPr marL="342900" indent="-342900">
              <a:buFont typeface="Arial" panose="020B0604020202020204" pitchFamily="34" charset="0"/>
              <a:buChar char="•"/>
            </a:pPr>
            <a:r>
              <a:rPr lang="en-US" sz="2000" b="1" dirty="0"/>
              <a:t>Better results are achieved with photos that have good texture, contrast, RGB color definition</a:t>
            </a:r>
          </a:p>
          <a:p>
            <a:endParaRPr lang="en-US" sz="2000" b="1" dirty="0"/>
          </a:p>
          <a:p>
            <a:endParaRPr lang="en-US" sz="2000" dirty="0"/>
          </a:p>
        </p:txBody>
      </p:sp>
      <p:grpSp>
        <p:nvGrpSpPr>
          <p:cNvPr id="24" name="Group 23">
            <a:extLst>
              <a:ext uri="{FF2B5EF4-FFF2-40B4-BE49-F238E27FC236}">
                <a16:creationId xmlns:a16="http://schemas.microsoft.com/office/drawing/2014/main" id="{47C07A8F-2E31-433C-8313-5CA38D1F19FA}"/>
              </a:ext>
            </a:extLst>
          </p:cNvPr>
          <p:cNvGrpSpPr/>
          <p:nvPr/>
        </p:nvGrpSpPr>
        <p:grpSpPr>
          <a:xfrm>
            <a:off x="154915" y="1076325"/>
            <a:ext cx="4634799" cy="3652081"/>
            <a:chOff x="154915" y="1076325"/>
            <a:chExt cx="4634799" cy="3652081"/>
          </a:xfrm>
        </p:grpSpPr>
        <p:pic>
          <p:nvPicPr>
            <p:cNvPr id="22" name="Picture 21" descr="A picture containing umbrella, accessory, kite&#10;&#10;Description automatically generated">
              <a:extLst>
                <a:ext uri="{FF2B5EF4-FFF2-40B4-BE49-F238E27FC236}">
                  <a16:creationId xmlns:a16="http://schemas.microsoft.com/office/drawing/2014/main" id="{344EECC3-2628-447E-8BD2-1632BEE195E7}"/>
                </a:ext>
              </a:extLst>
            </p:cNvPr>
            <p:cNvPicPr>
              <a:picLocks noChangeAspect="1"/>
            </p:cNvPicPr>
            <p:nvPr/>
          </p:nvPicPr>
          <p:blipFill>
            <a:blip r:embed="rId5"/>
            <a:stretch>
              <a:fillRect/>
            </a:stretch>
          </p:blipFill>
          <p:spPr>
            <a:xfrm>
              <a:off x="154915" y="1076325"/>
              <a:ext cx="4634799" cy="3604532"/>
            </a:xfrm>
            <a:prstGeom prst="rect">
              <a:avLst/>
            </a:prstGeom>
          </p:spPr>
        </p:pic>
        <p:sp>
          <p:nvSpPr>
            <p:cNvPr id="23" name="Rectangle 22">
              <a:extLst>
                <a:ext uri="{FF2B5EF4-FFF2-40B4-BE49-F238E27FC236}">
                  <a16:creationId xmlns:a16="http://schemas.microsoft.com/office/drawing/2014/main" id="{A6037F09-0863-4B16-883E-2EF5A80261EC}"/>
                </a:ext>
              </a:extLst>
            </p:cNvPr>
            <p:cNvSpPr/>
            <p:nvPr/>
          </p:nvSpPr>
          <p:spPr>
            <a:xfrm>
              <a:off x="1481246" y="4482185"/>
              <a:ext cx="1914307" cy="246221"/>
            </a:xfrm>
            <a:prstGeom prst="rect">
              <a:avLst/>
            </a:prstGeom>
          </p:spPr>
          <p:txBody>
            <a:bodyPr wrap="none">
              <a:spAutoFit/>
            </a:bodyPr>
            <a:lstStyle/>
            <a:p>
              <a:r>
                <a:rPr lang="en-US" sz="1000" dirty="0">
                  <a:solidFill>
                    <a:srgbClr val="4D5E72"/>
                  </a:solidFill>
                  <a:hlinkClick r:id="rId6">
                    <a:extLst>
                      <a:ext uri="{A12FA001-AC4F-418D-AE19-62706E023703}">
                        <ahyp:hlinkClr xmlns:ahyp="http://schemas.microsoft.com/office/drawing/2018/hyperlinkcolor" val="tx"/>
                      </a:ext>
                    </a:extLst>
                  </a:hlinkClick>
                </a:rPr>
                <a:t>Credit https://blenderartists.org/</a:t>
              </a:r>
              <a:endParaRPr lang="en-US" sz="1000" dirty="0">
                <a:solidFill>
                  <a:srgbClr val="4D5E72"/>
                </a:solidFill>
              </a:endParaRPr>
            </a:p>
          </p:txBody>
        </p:sp>
      </p:grpSp>
    </p:spTree>
    <p:extLst>
      <p:ext uri="{BB962C8B-B14F-4D97-AF65-F5344CB8AC3E}">
        <p14:creationId xmlns:p14="http://schemas.microsoft.com/office/powerpoint/2010/main" val="25007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grass, water, sheep, field&#10;&#10;Description automatically generated">
            <a:extLst>
              <a:ext uri="{FF2B5EF4-FFF2-40B4-BE49-F238E27FC236}">
                <a16:creationId xmlns:a16="http://schemas.microsoft.com/office/drawing/2014/main" id="{04EDB256-F7B0-44F5-811B-F914690E4D6A}"/>
              </a:ext>
            </a:extLst>
          </p:cNvPr>
          <p:cNvPicPr>
            <a:picLocks noChangeAspect="1"/>
          </p:cNvPicPr>
          <p:nvPr/>
        </p:nvPicPr>
        <p:blipFill>
          <a:blip r:embed="rId2"/>
          <a:stretch>
            <a:fillRect/>
          </a:stretch>
        </p:blipFill>
        <p:spPr>
          <a:xfrm>
            <a:off x="0" y="-1"/>
            <a:ext cx="9231086" cy="5312229"/>
          </a:xfrm>
          <a:prstGeom prst="rect">
            <a:avLst/>
          </a:prstGeom>
        </p:spPr>
      </p:pic>
    </p:spTree>
    <p:extLst>
      <p:ext uri="{BB962C8B-B14F-4D97-AF65-F5344CB8AC3E}">
        <p14:creationId xmlns:p14="http://schemas.microsoft.com/office/powerpoint/2010/main" val="3991409336"/>
      </p:ext>
    </p:extLst>
  </p:cSld>
  <p:clrMapOvr>
    <a:masterClrMapping/>
  </p:clrMapOvr>
</p:sld>
</file>

<file path=ppt/theme/theme1.xml><?xml version="1.0" encoding="utf-8"?>
<a:theme xmlns:a="http://schemas.openxmlformats.org/drawingml/2006/main" name="1_Custom Design">
  <a:themeElements>
    <a:clrScheme name="Custom 6">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33BEB7"/>
      </a:accent5>
      <a:accent6>
        <a:srgbClr val="F79646"/>
      </a:accent6>
      <a:hlink>
        <a:srgbClr val="0000FF"/>
      </a:hlink>
      <a:folHlink>
        <a:srgbClr val="800080"/>
      </a:folHlink>
    </a:clrScheme>
    <a:fontScheme name="Cabin Condensed and Cabin">
      <a:majorFont>
        <a:latin typeface="Cabin Condensed"/>
        <a:ea typeface=""/>
        <a:cs typeface=""/>
      </a:majorFont>
      <a:minorFont>
        <a:latin typeface="Cabin"/>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BMG- White background">
      <a:dk1>
        <a:srgbClr val="003B5C"/>
      </a:dk1>
      <a:lt1>
        <a:sysClr val="window" lastClr="FFFFFF"/>
      </a:lt1>
      <a:dk2>
        <a:srgbClr val="1F497D"/>
      </a:dk2>
      <a:lt2>
        <a:srgbClr val="EEECE1"/>
      </a:lt2>
      <a:accent1>
        <a:srgbClr val="4F81BD"/>
      </a:accent1>
      <a:accent2>
        <a:srgbClr val="C0504D"/>
      </a:accent2>
      <a:accent3>
        <a:srgbClr val="9BBB59"/>
      </a:accent3>
      <a:accent4>
        <a:srgbClr val="8064A2"/>
      </a:accent4>
      <a:accent5>
        <a:srgbClr val="33BEB7"/>
      </a:accent5>
      <a:accent6>
        <a:srgbClr val="F79646"/>
      </a:accent6>
      <a:hlink>
        <a:srgbClr val="0000FF"/>
      </a:hlink>
      <a:folHlink>
        <a:srgbClr val="800080"/>
      </a:folHlink>
    </a:clrScheme>
    <a:fontScheme name="Cabin Condensed and Cabin">
      <a:majorFont>
        <a:latin typeface="Cabin Condensed"/>
        <a:ea typeface=""/>
        <a:cs typeface=""/>
      </a:majorFont>
      <a:minorFont>
        <a:latin typeface="Cabin"/>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5190</TotalTime>
  <Words>629</Words>
  <Application>Microsoft Office PowerPoint</Application>
  <PresentationFormat>On-screen Show (16:9)</PresentationFormat>
  <Paragraphs>101</Paragraphs>
  <Slides>23</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Alegreya</vt:lpstr>
      <vt:lpstr>Arial</vt:lpstr>
      <vt:lpstr>Cabin</vt:lpstr>
      <vt:lpstr>Cabin Bold</vt:lpstr>
      <vt:lpstr>Cabin Condensed</vt:lpstr>
      <vt:lpstr>Cabin Condensed Bold</vt:lpstr>
      <vt:lpstr>Cabin Regular</vt:lpstr>
      <vt:lpstr>Calibri</vt:lpstr>
      <vt:lpstr>Courier New</vt:lpstr>
      <vt:lpstr>1_Custom Design</vt:lpstr>
      <vt:lpstr>Custom Design</vt:lpstr>
      <vt:lpstr>Got a Drone… Now what?   Mapping with your UAV.</vt:lpstr>
      <vt:lpstr>PowerPoint Presentation</vt:lpstr>
      <vt:lpstr>Agenda</vt:lpstr>
      <vt:lpstr>LiDAR  Light Detection and Ranging </vt:lpstr>
      <vt:lpstr>PowerPoint Presentation</vt:lpstr>
      <vt:lpstr>PowerPoint Presentation</vt:lpstr>
      <vt:lpstr>PowerPoint Presentation</vt:lpstr>
      <vt:lpstr>3D Modeling </vt:lpstr>
      <vt:lpstr>PowerPoint Presentation</vt:lpstr>
      <vt:lpstr>Data Analysis</vt:lpstr>
      <vt:lpstr>PowerPoint Presentation</vt:lpstr>
      <vt:lpstr>Data Analysis</vt:lpstr>
      <vt:lpstr>PowerPoint Presentation</vt:lpstr>
      <vt:lpstr>Data Analysis</vt:lpstr>
      <vt:lpstr>PowerPoint Presentation</vt:lpstr>
      <vt:lpstr>Data Analysis</vt:lpstr>
      <vt:lpstr>PowerPoint Presentation</vt:lpstr>
      <vt:lpstr>PowerPoint Presentation</vt:lpstr>
      <vt:lpstr> Dissemination   </vt:lpstr>
      <vt:lpstr>BGC Engineering Case Study Integrated Mine Planning – 2018</vt:lpstr>
      <vt:lpstr>PowerPoint Presentation</vt:lpstr>
      <vt:lpstr>PowerPoint Presentation</vt:lpstr>
      <vt:lpstr>Thanks and Be Safe!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ANAYLIZING TERRAIN</dc:title>
  <dc:creator>Chelsea Ellis</dc:creator>
  <cp:lastModifiedBy>Kris Berglund</cp:lastModifiedBy>
  <cp:revision>171</cp:revision>
  <dcterms:created xsi:type="dcterms:W3CDTF">2016-07-14T13:34:57Z</dcterms:created>
  <dcterms:modified xsi:type="dcterms:W3CDTF">2020-08-07T16:01:15Z</dcterms:modified>
</cp:coreProperties>
</file>