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75" r:id="rId5"/>
    <p:sldId id="276" r:id="rId6"/>
    <p:sldId id="257" r:id="rId7"/>
    <p:sldId id="259" r:id="rId8"/>
    <p:sldId id="261" r:id="rId9"/>
    <p:sldId id="271" r:id="rId10"/>
    <p:sldId id="273" r:id="rId11"/>
    <p:sldId id="272" r:id="rId12"/>
    <p:sldId id="274" r:id="rId13"/>
    <p:sldId id="277" r:id="rId14"/>
    <p:sldId id="286" r:id="rId15"/>
    <p:sldId id="285" r:id="rId16"/>
    <p:sldId id="282" r:id="rId17"/>
    <p:sldId id="283" r:id="rId18"/>
    <p:sldId id="284" r:id="rId19"/>
    <p:sldId id="28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FAAC4-2ABD-496B-BF02-1702D8546DD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9B56A-41D9-4450-8E1B-9074665E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95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450F4-F2D0-428B-BD3C-DFDC172A29EC}" type="datetime1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5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7FC65-9120-48FB-8830-EE9B7A38035A}" type="datetime1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0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89EF-070D-4D43-9E9D-B05610A66BCB}" type="datetime1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1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687" y="173812"/>
            <a:ext cx="6080263" cy="1325563"/>
          </a:xfrm>
        </p:spPr>
        <p:txBody>
          <a:bodyPr/>
          <a:lstStyle>
            <a:lvl1pPr algn="ctr"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1DA9-1934-449A-BD71-A1D44BF06E61}" type="datetime1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42846" y="6356351"/>
            <a:ext cx="3615104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/>
              <a:t>Proprietary to Exciting Technology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7E61D9-7D81-4734-A97D-886ED431D0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071" t="3313" r="1780" b="7238"/>
          <a:stretch/>
        </p:blipFill>
        <p:spPr>
          <a:xfrm>
            <a:off x="6781545" y="94474"/>
            <a:ext cx="2289554" cy="117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800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B258-DEF9-42CD-9BFD-21B33ED15F96}" type="datetime1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7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E517-5C4C-43EC-A6B2-3F1729188075}" type="datetime1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5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4271A-40A2-43DF-8170-A13F313D11C2}" type="datetime1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3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9FF8-9170-4DFC-8147-B7C873904285}" type="datetime1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7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D047-5892-4E52-8ED3-D5709178F486}" type="datetime1">
              <a:rPr lang="en-US" smtClean="0"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40DCD-7B84-4F16-872F-509726C0CC18}" type="datetime1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4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F999-F0E3-4444-87EE-2FFD2244444B}" type="datetime1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9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6938E-CA55-4245-B016-37D9B7B30F9A}" type="datetime1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Proprietary to Exciting Technology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52A6F-44D8-4928-A9F2-957B6E5C8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0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cid:image005.png@01D62003.22785330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CF1A3-87F5-4957-880E-AD2ADA624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716" y="3814747"/>
            <a:ext cx="7772400" cy="12245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New Optical Beam Steering Technologies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848C00-3C07-4A37-B3BA-E579175311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71" t="3313" r="1780" b="7238"/>
          <a:stretch/>
        </p:blipFill>
        <p:spPr>
          <a:xfrm>
            <a:off x="2447459" y="264496"/>
            <a:ext cx="4228216" cy="216645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023CE-4653-4B0A-9349-F89BBA744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5601" y="6356351"/>
            <a:ext cx="3698630" cy="365125"/>
          </a:xfrm>
        </p:spPr>
        <p:txBody>
          <a:bodyPr/>
          <a:lstStyle/>
          <a:p>
            <a:r>
              <a:rPr lang="en-US" sz="1800"/>
              <a:t>Proprietary to Exciting Technology </a:t>
            </a:r>
          </a:p>
        </p:txBody>
      </p:sp>
    </p:spTree>
    <p:extLst>
      <p:ext uri="{BB962C8B-B14F-4D97-AF65-F5344CB8AC3E}">
        <p14:creationId xmlns:p14="http://schemas.microsoft.com/office/powerpoint/2010/main" val="394125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CF1A3-87F5-4957-880E-AD2ADA624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716" y="3814747"/>
            <a:ext cx="7772400" cy="12245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Revolutionary  Non-Mechanical Beam Steering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848C00-3C07-4A37-B3BA-E579175311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71" t="3313" r="1780" b="7238"/>
          <a:stretch/>
        </p:blipFill>
        <p:spPr>
          <a:xfrm>
            <a:off x="2447459" y="264496"/>
            <a:ext cx="4228216" cy="216645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023CE-4653-4B0A-9349-F89BBA744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5601" y="6356351"/>
            <a:ext cx="3698630" cy="365125"/>
          </a:xfrm>
        </p:spPr>
        <p:txBody>
          <a:bodyPr/>
          <a:lstStyle/>
          <a:p>
            <a:r>
              <a:rPr lang="en-US" sz="1800"/>
              <a:t>Proprietary to Exciting Technology </a:t>
            </a:r>
          </a:p>
        </p:txBody>
      </p:sp>
    </p:spTree>
    <p:extLst>
      <p:ext uri="{BB962C8B-B14F-4D97-AF65-F5344CB8AC3E}">
        <p14:creationId xmlns:p14="http://schemas.microsoft.com/office/powerpoint/2010/main" val="3527651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C8274-A221-40EA-8C52-5CAF17D1B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 Field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3DE75-F2EF-4395-9FFE-447F28B39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30 degrees steering, and 1,06 um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CBB047-E775-4790-84F5-3EA2AC911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F0C397-00F3-4439-9D50-F9879C4F7EDC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26640"/>
            <a:ext cx="8676640" cy="4029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FB734C-0CF6-47B8-87ED-71E442A4653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2255520" y="2888615"/>
            <a:ext cx="1123266" cy="2872105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125284-B74E-47C9-8EEB-16CCA493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59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8EE09-07C2-436A-9546-429637100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 Field for this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B38A9-5E35-4B30-90C3-7D9A63D4C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Sawtooth, with steps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B436A9-944B-4F52-B6A6-C592CACE8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3C57C6-26F8-4722-B3A9-93711029FD5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560162"/>
            <a:ext cx="9306560" cy="370649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36E7E-DACE-426D-A13D-1331C0589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32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86A4C-673E-4826-A833-EC58CEC5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Wide Angle beam steering ( &gt; +, or – 60 degrees)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4D7B-0C68-4631-92CE-2C3E2BBC0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9375"/>
            <a:ext cx="7886700" cy="4856976"/>
          </a:xfrm>
        </p:spPr>
        <p:txBody>
          <a:bodyPr>
            <a:normAutofit/>
          </a:bodyPr>
          <a:lstStyle/>
          <a:p>
            <a:r>
              <a:rPr lang="en-US" dirty="0"/>
              <a:t>Use a couple Volume Holograms before steering</a:t>
            </a:r>
          </a:p>
          <a:p>
            <a:pPr lvl="1"/>
            <a:r>
              <a:rPr lang="en-US" dirty="0"/>
              <a:t>Can use polarization birefringent gratings to steer into each volume hologram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Use new, simple to fab, steering after volume holograms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0B8695-395C-46C6-BB8E-F85C1C126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130E8E-1C1C-4404-845C-4AB9D6453D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1" y="2824938"/>
            <a:ext cx="5422264" cy="191216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B7BB7-F68A-4C04-B699-F1D2063C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86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4A240-6808-4FC4-9FE1-75FA3C2ED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Wide Angle beam steering ( &gt; +, or – 60 degrees)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D852B-9AF3-439A-8C1D-BCA096812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Can use +10 deg, and -10 degree into VHGs</a:t>
            </a:r>
          </a:p>
          <a:p>
            <a:r>
              <a:rPr lang="en-US" dirty="0"/>
              <a:t>VHGs can Steer another 20 deg, or 30 deg</a:t>
            </a:r>
          </a:p>
          <a:p>
            <a:r>
              <a:rPr lang="en-US" dirty="0"/>
              <a:t>Continuous beam steering using half wave voltage approach</a:t>
            </a:r>
          </a:p>
          <a:p>
            <a:pPr lvl="1"/>
            <a:r>
              <a:rPr lang="en-US" dirty="0"/>
              <a:t>Up to plus or minus 20 degrees, without fishtail</a:t>
            </a:r>
          </a:p>
          <a:p>
            <a:pPr lvl="1"/>
            <a:r>
              <a:rPr lang="en-US" dirty="0"/>
              <a:t>+ or – 30 degrees with fishtail</a:t>
            </a:r>
          </a:p>
          <a:p>
            <a:r>
              <a:rPr lang="en-US" dirty="0"/>
              <a:t>10 degree, PBG, 20 deg VHG, 20 deg half wave =50 degree</a:t>
            </a:r>
          </a:p>
          <a:p>
            <a:pPr lvl="1"/>
            <a:r>
              <a:rPr lang="en-US" dirty="0"/>
              <a:t>Conservative. VHG can be large, can use fishtail </a:t>
            </a:r>
          </a:p>
          <a:p>
            <a:r>
              <a:rPr lang="en-US" dirty="0"/>
              <a:t>Can get high efficiency, continuous, steering at + or – 60 deg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4D82F-197A-4552-B551-F95DB4723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EDADBB-DCB6-4E95-A325-EA3FE6AB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83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07BB-3D83-4A37-A271-CCE67CE3A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173813"/>
            <a:ext cx="6080263" cy="1019988"/>
          </a:xfrm>
        </p:spPr>
        <p:txBody>
          <a:bodyPr/>
          <a:lstStyle/>
          <a:p>
            <a:r>
              <a:rPr lang="en-US" dirty="0"/>
              <a:t>Active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1DD7D-8184-49A5-AFBB-2C1EDEEEE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6700"/>
            <a:ext cx="7886700" cy="4640263"/>
          </a:xfrm>
        </p:spPr>
        <p:txBody>
          <a:bodyPr>
            <a:normAutofit/>
          </a:bodyPr>
          <a:lstStyle/>
          <a:p>
            <a:r>
              <a:rPr lang="en-US" sz="3600" dirty="0"/>
              <a:t>KTN is baseline</a:t>
            </a:r>
          </a:p>
          <a:p>
            <a:pPr lvl="1"/>
            <a:r>
              <a:rPr lang="en-US" sz="3200" dirty="0"/>
              <a:t>Working on thin, single crystal, layers</a:t>
            </a:r>
          </a:p>
          <a:p>
            <a:pPr lvl="1"/>
            <a:r>
              <a:rPr lang="en-US" sz="3200" dirty="0"/>
              <a:t>Can use ceramics, but need 3x the voltage</a:t>
            </a:r>
          </a:p>
          <a:p>
            <a:r>
              <a:rPr lang="en-US" sz="3600" dirty="0"/>
              <a:t>Looking at MWIR materials as well </a:t>
            </a:r>
          </a:p>
          <a:p>
            <a:r>
              <a:rPr lang="en-US" sz="3600" dirty="0"/>
              <a:t>Investigating Quantum Dots</a:t>
            </a:r>
          </a:p>
          <a:p>
            <a:pPr lvl="1"/>
            <a:r>
              <a:rPr lang="en-US" sz="3200" dirty="0"/>
              <a:t>Need to learn more</a:t>
            </a:r>
          </a:p>
          <a:p>
            <a:pPr lvl="1"/>
            <a:r>
              <a:rPr lang="en-US" sz="3200" dirty="0"/>
              <a:t>Steers both polarizations</a:t>
            </a:r>
          </a:p>
          <a:p>
            <a:pPr lvl="1"/>
            <a:r>
              <a:rPr lang="en-US" sz="3200" dirty="0"/>
              <a:t>Can get &gt; 1 index change.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15094-1AFD-4AEC-A447-E9D5F644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9CE524-69D1-4657-863D-959F9820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2A6F-44D8-4928-A9F2-957B6E5C88A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894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C36CD-C7C9-431B-8DB2-248930FBE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4766D-C9D5-49B1-8832-78EA7D68A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5143"/>
            <a:ext cx="7886700" cy="476182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Have invented a revolutionary &gt;±45 degree mechanical steering approach</a:t>
            </a:r>
          </a:p>
          <a:p>
            <a:pPr lvl="1"/>
            <a:r>
              <a:rPr lang="en-US" sz="2800" dirty="0"/>
              <a:t>Arbitrarily large apertures (e.g. 15 cm, 20 cm, 50 cm, or more)</a:t>
            </a:r>
          </a:p>
          <a:p>
            <a:pPr lvl="1"/>
            <a:r>
              <a:rPr lang="en-US" sz="2800" dirty="0"/>
              <a:t>200 Hz</a:t>
            </a:r>
          </a:p>
          <a:p>
            <a:pPr lvl="1"/>
            <a:r>
              <a:rPr lang="en-US" sz="2800" dirty="0"/>
              <a:t>Available components. No development required</a:t>
            </a:r>
          </a:p>
          <a:p>
            <a:r>
              <a:rPr lang="en-US" sz="3200" dirty="0"/>
              <a:t>Non- Mechanical ±30 to ±60 degree steering</a:t>
            </a:r>
          </a:p>
          <a:p>
            <a:pPr lvl="1"/>
            <a:r>
              <a:rPr lang="en-US" sz="2800" dirty="0"/>
              <a:t>&gt; 20 Khz</a:t>
            </a:r>
          </a:p>
          <a:p>
            <a:pPr lvl="1"/>
            <a:r>
              <a:rPr lang="en-US" sz="2800" dirty="0"/>
              <a:t>No moving parts</a:t>
            </a:r>
          </a:p>
          <a:p>
            <a:pPr lvl="1"/>
            <a:r>
              <a:rPr lang="en-US" sz="2800" dirty="0"/>
              <a:t>Available in 24 months at 2.5 cm aperture size.</a:t>
            </a:r>
          </a:p>
          <a:p>
            <a:endParaRPr lang="en-US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3C86E4-BD36-43D9-9553-97198017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</p:spTree>
    <p:extLst>
      <p:ext uri="{BB962C8B-B14F-4D97-AF65-F5344CB8AC3E}">
        <p14:creationId xmlns:p14="http://schemas.microsoft.com/office/powerpoint/2010/main" val="198631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04BD7-D7F3-4D5F-ACEB-8BB98A984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173812"/>
            <a:ext cx="6080263" cy="925645"/>
          </a:xfrm>
        </p:spPr>
        <p:txBody>
          <a:bodyPr/>
          <a:lstStyle/>
          <a:p>
            <a:r>
              <a:rPr lang="en-US" dirty="0"/>
              <a:t>Two Main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822AC-1302-421F-AF73-50C0B9695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3628"/>
            <a:ext cx="7886700" cy="5082723"/>
          </a:xfrm>
        </p:spPr>
        <p:txBody>
          <a:bodyPr/>
          <a:lstStyle/>
          <a:p>
            <a:r>
              <a:rPr lang="en-US" dirty="0"/>
              <a:t>A new Mechanical Approach</a:t>
            </a:r>
          </a:p>
          <a:p>
            <a:pPr lvl="1"/>
            <a:r>
              <a:rPr lang="en-US" dirty="0"/>
              <a:t>Uses existing Components, so can be easily built</a:t>
            </a:r>
          </a:p>
          <a:p>
            <a:pPr lvl="1"/>
            <a:r>
              <a:rPr lang="en-US" dirty="0"/>
              <a:t>Patent pending</a:t>
            </a:r>
          </a:p>
          <a:p>
            <a:pPr lvl="1"/>
            <a:r>
              <a:rPr lang="en-US" dirty="0"/>
              <a:t>Can steer ±45 degrees, from an arbitrarily large aperture, &gt; 200 hertz</a:t>
            </a:r>
          </a:p>
          <a:p>
            <a:r>
              <a:rPr lang="en-US" dirty="0"/>
              <a:t>New non-mechanical approaches</a:t>
            </a:r>
          </a:p>
          <a:p>
            <a:pPr lvl="1"/>
            <a:r>
              <a:rPr lang="en-US" dirty="0"/>
              <a:t>Will further develop one of them during a phase 2 SBIR</a:t>
            </a:r>
          </a:p>
          <a:p>
            <a:pPr lvl="2"/>
            <a:r>
              <a:rPr lang="en-US" dirty="0"/>
              <a:t>±30 degrees</a:t>
            </a:r>
          </a:p>
          <a:p>
            <a:pPr lvl="2"/>
            <a:r>
              <a:rPr lang="en-US" dirty="0"/>
              <a:t>2.5 cm aperture</a:t>
            </a:r>
          </a:p>
          <a:p>
            <a:pPr lvl="2"/>
            <a:r>
              <a:rPr lang="en-US" dirty="0"/>
              <a:t>&lt; 5 µsec steering time</a:t>
            </a:r>
          </a:p>
          <a:p>
            <a:pPr lvl="1"/>
            <a:r>
              <a:rPr lang="en-US" dirty="0"/>
              <a:t>Second Approach ±60 degrees, &lt; 20 µsec steering time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F5647-C243-4CA0-811C-3A05EA6B0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</p:spTree>
    <p:extLst>
      <p:ext uri="{BB962C8B-B14F-4D97-AF65-F5344CB8AC3E}">
        <p14:creationId xmlns:p14="http://schemas.microsoft.com/office/powerpoint/2010/main" val="104819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230CC-132E-4709-BD1D-FA7012C5E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70C0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6AB91-E804-4AF6-8362-5BBBB1472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5" y="1380930"/>
            <a:ext cx="7886700" cy="4351338"/>
          </a:xfrm>
        </p:spPr>
        <p:txBody>
          <a:bodyPr>
            <a:normAutofit/>
          </a:bodyPr>
          <a:lstStyle/>
          <a:p>
            <a:r>
              <a:rPr lang="en-US" sz="3600"/>
              <a:t>Steering using decentered lenses has been around for years. </a:t>
            </a:r>
          </a:p>
          <a:p>
            <a:pPr lvl="1"/>
            <a:r>
              <a:rPr lang="en-US" sz="3200"/>
              <a:t>Below shows 2 lens steering and 3 lens steering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8D2F5-9B4E-4EC1-A9C0-58157F26C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/>
              <a:t>Proprietary to Exciting Technology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BBC397-3D0A-4384-BD94-B0A46D777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180" y="3595411"/>
            <a:ext cx="3002254" cy="24888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708D4DA-CD27-4735-9F98-4B893553C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5611" y="3453676"/>
            <a:ext cx="2906018" cy="277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726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13A81-5AA8-4457-AE3B-01E744C49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Significant aspects of decenter lens based Steering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64BC3-5E31-4683-A089-3837FE788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2766"/>
            <a:ext cx="7886700" cy="47701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piezo plate or a pair of piezo plates move a lens</a:t>
            </a:r>
          </a:p>
          <a:p>
            <a:pPr lvl="1"/>
            <a:r>
              <a:rPr lang="en-US" dirty="0"/>
              <a:t>A smaller lens creates a larger angle for the same displacement</a:t>
            </a:r>
          </a:p>
          <a:p>
            <a:pPr lvl="1"/>
            <a:r>
              <a:rPr lang="en-US" dirty="0" err="1"/>
              <a:t>Piezos</a:t>
            </a:r>
            <a:r>
              <a:rPr lang="en-US" dirty="0"/>
              <a:t> are limited in the amount of displacement</a:t>
            </a:r>
          </a:p>
          <a:p>
            <a:pPr lvl="1"/>
            <a:r>
              <a:rPr lang="en-US" dirty="0"/>
              <a:t>Higher frequency means </a:t>
            </a:r>
            <a:r>
              <a:rPr lang="en-US" dirty="0" err="1"/>
              <a:t>piezos</a:t>
            </a:r>
            <a:r>
              <a:rPr lang="en-US" dirty="0"/>
              <a:t> move a smaller distance </a:t>
            </a:r>
          </a:p>
          <a:p>
            <a:r>
              <a:rPr lang="en-US" dirty="0"/>
              <a:t>Magnification reduces steering angles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Usually to steer 2 dimensions a single lens is moved in 2 dimensions</a:t>
            </a:r>
          </a:p>
          <a:p>
            <a:pPr lvl="1"/>
            <a:r>
              <a:rPr lang="en-US" dirty="0"/>
              <a:t>This limits the total movement </a:t>
            </a:r>
          </a:p>
          <a:p>
            <a:r>
              <a:rPr lang="en-US" dirty="0"/>
              <a:t>Traditionally steer small angles and small apertures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742EC3-2298-4D4A-A38A-8A94499F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184DFE6-AC46-4FCD-8B8D-1FE7C7B394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580081"/>
              </p:ext>
            </p:extLst>
          </p:nvPr>
        </p:nvGraphicFramePr>
        <p:xfrm>
          <a:off x="3417818" y="3619011"/>
          <a:ext cx="1452259" cy="1216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Equation" r:id="rId3" imgW="469800" imgH="393480" progId="Equation.DSMT4">
                  <p:embed/>
                </p:oleObj>
              </mc:Choice>
              <mc:Fallback>
                <p:oleObj name="Equation" r:id="rId3" imgW="46980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184DFE6-AC46-4FCD-8B8D-1FE7C7B394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7818" y="3619011"/>
                        <a:ext cx="1452259" cy="12167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927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87CBFD-011C-4EFA-96ED-ECB8F021C6F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428999" y="3744686"/>
            <a:ext cx="6912429" cy="25329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0CE605-213D-4E47-B457-003026F9F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16231"/>
            <a:ext cx="6457950" cy="1325563"/>
          </a:xfrm>
        </p:spPr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Major Improvements in Our Design*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1D0A4-D903-4D98-82BF-AB22FD8B9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737" y="1541794"/>
            <a:ext cx="78867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Steer and magnify at the same time</a:t>
            </a:r>
          </a:p>
          <a:p>
            <a:pPr lvl="1"/>
            <a:r>
              <a:rPr lang="en-US" sz="2800" dirty="0"/>
              <a:t>Allows larger angle steering with larger aperture</a:t>
            </a:r>
          </a:p>
          <a:p>
            <a:r>
              <a:rPr lang="en-US" sz="3200" dirty="0"/>
              <a:t>Move two lenses, one in azimuth and one in elevation</a:t>
            </a:r>
          </a:p>
          <a:p>
            <a:pPr lvl="1"/>
            <a:r>
              <a:rPr lang="en-US" sz="2800" dirty="0"/>
              <a:t>Increases allowed movement by a factor of 10 or even more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CA2F8B-2668-4947-8FDD-5253669EB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3538B9-1E57-4410-A9C2-116D10DAD86A}"/>
              </a:ext>
            </a:extLst>
          </p:cNvPr>
          <p:cNvSpPr txBox="1"/>
          <p:nvPr/>
        </p:nvSpPr>
        <p:spPr>
          <a:xfrm>
            <a:off x="445477" y="6293853"/>
            <a:ext cx="177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Patent pending</a:t>
            </a:r>
          </a:p>
        </p:txBody>
      </p:sp>
    </p:spTree>
    <p:extLst>
      <p:ext uri="{BB962C8B-B14F-4D97-AF65-F5344CB8AC3E}">
        <p14:creationId xmlns:p14="http://schemas.microsoft.com/office/powerpoint/2010/main" val="1314476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5C778-AB32-4D85-9E9C-5EC518467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173812"/>
            <a:ext cx="6080263" cy="1067159"/>
          </a:xfrm>
        </p:spPr>
        <p:txBody>
          <a:bodyPr/>
          <a:lstStyle/>
          <a:p>
            <a:r>
              <a:rPr lang="en-US" dirty="0"/>
              <a:t>Stage 1 Steering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33306-14B6-494C-9861-4291A52D2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6914"/>
            <a:ext cx="7886700" cy="4919437"/>
          </a:xfrm>
        </p:spPr>
        <p:txBody>
          <a:bodyPr>
            <a:normAutofit/>
          </a:bodyPr>
          <a:lstStyle/>
          <a:p>
            <a:r>
              <a:rPr lang="en-US" dirty="0"/>
              <a:t>The steerer consists of at least three lenses; two small moving negative lenses and one fixed larger positive lens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 focus.  Can steer plus of minus 10 degrees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5F8E8D-6515-4402-902F-922E57B60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C4628E7-A71A-4380-AA1D-5D83953EF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477" y="3126812"/>
            <a:ext cx="1021849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DBE773F-329B-490A-B958-69347AE138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376648"/>
              </p:ext>
            </p:extLst>
          </p:nvPr>
        </p:nvGraphicFramePr>
        <p:xfrm>
          <a:off x="275334" y="2768037"/>
          <a:ext cx="30003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Packager Shell Object" showAsIcon="1" r:id="rId3" imgW="1911960" imgH="456480" progId="Package">
                  <p:embed/>
                </p:oleObj>
              </mc:Choice>
              <mc:Fallback>
                <p:oleObj name="Packager Shell Object" showAsIcon="1" r:id="rId3" imgW="1911960" imgH="456480" progId="Packag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334" y="2768037"/>
                        <a:ext cx="3000375" cy="717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49E0AF72-CB44-4A84-B7A9-98B26BB84BBF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 rot="5400000">
            <a:off x="4647834" y="1197085"/>
            <a:ext cx="2219325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034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93E6B-AD77-44F1-95D1-527A305E3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15" y="173812"/>
            <a:ext cx="6316436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Stage 2 - Decenter Lens Steering with Virtual Beam Displacement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D6CC4-BC64-46FA-90FB-2E9710B3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major limitation of decentered lens beam steering is the available motion</a:t>
            </a:r>
          </a:p>
          <a:p>
            <a:pPr lvl="1"/>
            <a:r>
              <a:rPr lang="en-US" sz="2800" dirty="0"/>
              <a:t>From Piezo-electric devices, or electro-magnetic motion. </a:t>
            </a:r>
          </a:p>
          <a:p>
            <a:pPr lvl="1"/>
            <a:r>
              <a:rPr lang="en-US" sz="2800" dirty="0"/>
              <a:t>This is rapid, but small motion. </a:t>
            </a:r>
          </a:p>
          <a:p>
            <a:r>
              <a:rPr lang="en-US" sz="3200" dirty="0"/>
              <a:t>In this approach we use a version of stage 1 to create larger virtual motion at the field lens. </a:t>
            </a:r>
          </a:p>
          <a:p>
            <a:pPr lvl="1"/>
            <a:r>
              <a:rPr lang="en-US" sz="2800" dirty="0"/>
              <a:t>This allows steering to larger angles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EA689-7470-4480-9A59-DAAED8CD7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</p:spTree>
    <p:extLst>
      <p:ext uri="{BB962C8B-B14F-4D97-AF65-F5344CB8AC3E}">
        <p14:creationId xmlns:p14="http://schemas.microsoft.com/office/powerpoint/2010/main" val="295566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5C778-AB32-4D85-9E9C-5EC518467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129528"/>
            <a:ext cx="6080263" cy="877887"/>
          </a:xfrm>
        </p:spPr>
        <p:txBody>
          <a:bodyPr>
            <a:normAutofit fontScale="90000"/>
          </a:bodyPr>
          <a:lstStyle/>
          <a:p>
            <a:r>
              <a:rPr lang="en-US" dirty="0"/>
              <a:t>Second Major Breakthrough</a:t>
            </a:r>
            <a:br>
              <a:rPr lang="en-US" dirty="0"/>
            </a:br>
            <a:r>
              <a:rPr lang="en-US" dirty="0"/>
              <a:t>( Stage 1 and 2 Steering)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33306-14B6-494C-9861-4291A52D2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06" y="1151003"/>
            <a:ext cx="7886700" cy="4975346"/>
          </a:xfrm>
        </p:spPr>
        <p:txBody>
          <a:bodyPr>
            <a:normAutofit/>
          </a:bodyPr>
          <a:lstStyle/>
          <a:p>
            <a:r>
              <a:rPr lang="en-US" sz="2400" dirty="0"/>
              <a:t>The steerer consists of at least five lenses, two small moving negative lenses, one fixed positive magnifying lens, one fixed positive field lens, and one fixed positive re-collimator lens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Can steer to &gt; ±50 degrees. 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5F8E8D-6515-4402-902F-922E57B60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1753E6A-29EB-4E2B-9348-E5237DEA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49" y="5431234"/>
            <a:ext cx="108294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D323702-2BFA-461B-828D-4DC9BDF6E4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485472"/>
              </p:ext>
            </p:extLst>
          </p:nvPr>
        </p:nvGraphicFramePr>
        <p:xfrm>
          <a:off x="-126049" y="5424537"/>
          <a:ext cx="4348163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Packager Shell Object" showAsIcon="1" r:id="rId3" imgW="2252520" imgH="456480" progId="Package">
                  <p:embed/>
                </p:oleObj>
              </mc:Choice>
              <mc:Fallback>
                <p:oleObj name="Packager Shell Object" showAsIcon="1" r:id="rId3" imgW="2252520" imgH="456480" progId="Packag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6049" y="5424537"/>
                        <a:ext cx="4348163" cy="877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7">
            <a:extLst>
              <a:ext uri="{FF2B5EF4-FFF2-40B4-BE49-F238E27FC236}">
                <a16:creationId xmlns:a16="http://schemas.microsoft.com/office/drawing/2014/main" id="{05CD210D-4C85-44DA-9EB2-0B97DE51F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983" y="276212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EEC80614-9E0B-4720-9BFD-E92723CF2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983" y="32193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6A6C04CE-3854-40C4-8A4B-11E280A2E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983" y="32193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29CFC02-53BB-43A4-95BA-1FF4FAD7B861}"/>
              </a:ext>
            </a:extLst>
          </p:cNvPr>
          <p:cNvGrpSpPr/>
          <p:nvPr/>
        </p:nvGrpSpPr>
        <p:grpSpPr>
          <a:xfrm>
            <a:off x="159456" y="2241202"/>
            <a:ext cx="7403656" cy="2630595"/>
            <a:chOff x="159456" y="2241202"/>
            <a:chExt cx="7403656" cy="2630595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760AAB72-01B7-42BA-8F2B-CF75943763E7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 rot="5400000">
              <a:off x="3433179" y="1217041"/>
              <a:ext cx="1642136" cy="5667375"/>
            </a:xfrm>
            <a:prstGeom prst="rect">
              <a:avLst/>
            </a:prstGeom>
          </p:spPr>
        </p:pic>
        <p:sp>
          <p:nvSpPr>
            <p:cNvPr id="37" name="Text Box 2">
              <a:extLst>
                <a:ext uri="{FF2B5EF4-FFF2-40B4-BE49-F238E27FC236}">
                  <a16:creationId xmlns:a16="http://schemas.microsoft.com/office/drawing/2014/main" id="{65405276-BFD6-411C-ACE2-AE7BDD5B2E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456" y="2591920"/>
              <a:ext cx="1264841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Fiber collimator lens </a:t>
              </a:r>
              <a:endPara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Text Box 15">
              <a:extLst>
                <a:ext uri="{FF2B5EF4-FFF2-40B4-BE49-F238E27FC236}">
                  <a16:creationId xmlns:a16="http://schemas.microsoft.com/office/drawing/2014/main" id="{D1C86250-41B1-41FA-B73E-EEFAD157D4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1366" y="2261553"/>
              <a:ext cx="126484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Moving negative lens 1 </a:t>
              </a:r>
              <a:endPara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 Box 14">
              <a:extLst>
                <a:ext uri="{FF2B5EF4-FFF2-40B4-BE49-F238E27FC236}">
                  <a16:creationId xmlns:a16="http://schemas.microsoft.com/office/drawing/2014/main" id="{6BE40DD6-1856-48F1-BF53-92BA8684BE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5426" y="2241202"/>
              <a:ext cx="109604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Moving negative lens 2 </a:t>
              </a:r>
              <a:endPara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Text Box 6">
              <a:extLst>
                <a:ext uri="{FF2B5EF4-FFF2-40B4-BE49-F238E27FC236}">
                  <a16:creationId xmlns:a16="http://schemas.microsoft.com/office/drawing/2014/main" id="{86F4DF0B-E729-4366-B317-52E814DCB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2814" y="2489008"/>
              <a:ext cx="127029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Final Aperture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91CB4FA-04C3-4D25-A722-A58E716CE60F}"/>
                </a:ext>
              </a:extLst>
            </p:cNvPr>
            <p:cNvCxnSpPr>
              <a:cxnSpLocks/>
            </p:cNvCxnSpPr>
            <p:nvPr/>
          </p:nvCxnSpPr>
          <p:spPr>
            <a:xfrm>
              <a:off x="1123387" y="3144683"/>
              <a:ext cx="450451" cy="66255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74C788C-D819-49F9-8F6D-E53D6BA8F00A}"/>
                </a:ext>
              </a:extLst>
            </p:cNvPr>
            <p:cNvCxnSpPr>
              <a:cxnSpLocks/>
            </p:cNvCxnSpPr>
            <p:nvPr/>
          </p:nvCxnSpPr>
          <p:spPr>
            <a:xfrm>
              <a:off x="1866459" y="3102233"/>
              <a:ext cx="222908" cy="631649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23342CA9-72A7-4FC8-B881-BDE63F7F75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41115" y="3053585"/>
              <a:ext cx="550931" cy="677915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D279FCC8-1CC3-41E9-A79E-DF9C780E8DD5}"/>
                </a:ext>
              </a:extLst>
            </p:cNvPr>
            <p:cNvCxnSpPr>
              <a:cxnSpLocks/>
            </p:cNvCxnSpPr>
            <p:nvPr/>
          </p:nvCxnSpPr>
          <p:spPr>
            <a:xfrm>
              <a:off x="6457950" y="3050083"/>
              <a:ext cx="58416" cy="62644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5" name="Text Box 8">
              <a:extLst>
                <a:ext uri="{FF2B5EF4-FFF2-40B4-BE49-F238E27FC236}">
                  <a16:creationId xmlns:a16="http://schemas.microsoft.com/office/drawing/2014/main" id="{D54A4BBC-B61C-4F2E-AE67-A8922166A3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8767" y="2444010"/>
              <a:ext cx="92243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field lens </a:t>
              </a:r>
              <a:endPara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C3516C0-32BA-4C98-B478-4B2E5E33D5CC}"/>
                </a:ext>
              </a:extLst>
            </p:cNvPr>
            <p:cNvCxnSpPr>
              <a:cxnSpLocks/>
            </p:cNvCxnSpPr>
            <p:nvPr/>
          </p:nvCxnSpPr>
          <p:spPr>
            <a:xfrm>
              <a:off x="5445916" y="3104521"/>
              <a:ext cx="317969" cy="615374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7" name="Text Box 11">
              <a:extLst>
                <a:ext uri="{FF2B5EF4-FFF2-40B4-BE49-F238E27FC236}">
                  <a16:creationId xmlns:a16="http://schemas.microsoft.com/office/drawing/2014/main" id="{FBCCF6EA-93CB-4840-92AB-55F23E7A29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8276" y="2488990"/>
              <a:ext cx="141167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magnifying lens 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2FBCFF6E-75D5-4334-BAD1-DA6B8ED71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95542" y="3008112"/>
              <a:ext cx="572734" cy="65699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886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9AD4F289-A867-46BE-A9A7-B1405C9D3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989" y="3729664"/>
            <a:ext cx="1482498" cy="13336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E2EB0C-2AAE-4419-9003-A814E6C45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73812"/>
            <a:ext cx="6457950" cy="1325563"/>
          </a:xfrm>
        </p:spPr>
        <p:txBody>
          <a:bodyPr>
            <a:noAutofit/>
          </a:bodyPr>
          <a:lstStyle/>
          <a:p>
            <a:r>
              <a:rPr lang="en-US" sz="3600" dirty="0"/>
              <a:t>It is possible to independently steer more than 1 laser beam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28AC5-F0E1-45EC-909F-12FA98829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5143"/>
            <a:ext cx="7886700" cy="4499292"/>
          </a:xfrm>
        </p:spPr>
        <p:txBody>
          <a:bodyPr/>
          <a:lstStyle/>
          <a:p>
            <a:r>
              <a:rPr lang="en-US" dirty="0"/>
              <a:t>One beam will be directly down the center of the lens system</a:t>
            </a:r>
          </a:p>
          <a:p>
            <a:pPr lvl="1"/>
            <a:r>
              <a:rPr lang="en-US" dirty="0"/>
              <a:t>We can have 6 more around the center beam, each one tilted so the center of their beam system passes through the field lens, but at an angle. </a:t>
            </a:r>
          </a:p>
          <a:p>
            <a:pPr lvl="1"/>
            <a:r>
              <a:rPr lang="en-US" dirty="0"/>
              <a:t>The center beam will steer ± 50 deg. The 6 around  center will steer ~ ±40 degree around their center line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C62410-8112-4074-8DE4-0BF042D5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Proprietary to Exciting Technology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5E6D2F4-9252-46F6-BAEB-395983224506}"/>
              </a:ext>
            </a:extLst>
          </p:cNvPr>
          <p:cNvGrpSpPr/>
          <p:nvPr/>
        </p:nvGrpSpPr>
        <p:grpSpPr>
          <a:xfrm>
            <a:off x="530765" y="4536849"/>
            <a:ext cx="7886699" cy="2184627"/>
            <a:chOff x="1696720" y="3311284"/>
            <a:chExt cx="6448601" cy="251039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6323DFB-EF32-4661-BE7D-65400A892A2C}"/>
                </a:ext>
              </a:extLst>
            </p:cNvPr>
            <p:cNvGrpSpPr>
              <a:grpSpLocks noChangeAspect="1"/>
            </p:cNvGrpSpPr>
            <p:nvPr/>
          </p:nvGrpSpPr>
          <p:grpSpPr>
            <a:xfrm rot="360000">
              <a:off x="1836277" y="3330925"/>
              <a:ext cx="516324" cy="516190"/>
              <a:chOff x="1836277" y="3330925"/>
              <a:chExt cx="516324" cy="51619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46C37F7-7056-48DB-A0EE-A5744E5B0CDC}"/>
                  </a:ext>
                </a:extLst>
              </p:cNvPr>
              <p:cNvSpPr/>
              <p:nvPr/>
            </p:nvSpPr>
            <p:spPr>
              <a:xfrm>
                <a:off x="1836277" y="3330925"/>
                <a:ext cx="258162" cy="418115"/>
              </a:xfrm>
              <a:custGeom>
                <a:avLst/>
                <a:gdLst>
                  <a:gd name="connsiteX0" fmla="*/ 23003 w 258162"/>
                  <a:gd name="connsiteY0" fmla="*/ 11715 h 418115"/>
                  <a:gd name="connsiteX1" fmla="*/ 73803 w 258162"/>
                  <a:gd name="connsiteY1" fmla="*/ 42195 h 418115"/>
                  <a:gd name="connsiteX2" fmla="*/ 104283 w 258162"/>
                  <a:gd name="connsiteY2" fmla="*/ 103155 h 418115"/>
                  <a:gd name="connsiteX3" fmla="*/ 124603 w 258162"/>
                  <a:gd name="connsiteY3" fmla="*/ 133635 h 418115"/>
                  <a:gd name="connsiteX4" fmla="*/ 144923 w 258162"/>
                  <a:gd name="connsiteY4" fmla="*/ 194595 h 418115"/>
                  <a:gd name="connsiteX5" fmla="*/ 155083 w 258162"/>
                  <a:gd name="connsiteY5" fmla="*/ 225075 h 418115"/>
                  <a:gd name="connsiteX6" fmla="*/ 134763 w 258162"/>
                  <a:gd name="connsiteY6" fmla="*/ 316515 h 418115"/>
                  <a:gd name="connsiteX7" fmla="*/ 73803 w 258162"/>
                  <a:gd name="connsiteY7" fmla="*/ 367315 h 418115"/>
                  <a:gd name="connsiteX8" fmla="*/ 33163 w 258162"/>
                  <a:gd name="connsiteY8" fmla="*/ 397795 h 418115"/>
                  <a:gd name="connsiteX9" fmla="*/ 2683 w 258162"/>
                  <a:gd name="connsiteY9" fmla="*/ 418115 h 418115"/>
                  <a:gd name="connsiteX10" fmla="*/ 216043 w 258162"/>
                  <a:gd name="connsiteY10" fmla="*/ 407955 h 418115"/>
                  <a:gd name="connsiteX11" fmla="*/ 256683 w 258162"/>
                  <a:gd name="connsiteY11" fmla="*/ 397795 h 418115"/>
                  <a:gd name="connsiteX12" fmla="*/ 246523 w 258162"/>
                  <a:gd name="connsiteY12" fmla="*/ 367315 h 418115"/>
                  <a:gd name="connsiteX13" fmla="*/ 256683 w 258162"/>
                  <a:gd name="connsiteY13" fmla="*/ 153955 h 418115"/>
                  <a:gd name="connsiteX14" fmla="*/ 246523 w 258162"/>
                  <a:gd name="connsiteY14" fmla="*/ 11715 h 418115"/>
                  <a:gd name="connsiteX15" fmla="*/ 185563 w 258162"/>
                  <a:gd name="connsiteY15" fmla="*/ 1555 h 418115"/>
                  <a:gd name="connsiteX16" fmla="*/ 23003 w 258162"/>
                  <a:gd name="connsiteY16" fmla="*/ 11715 h 418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58162" h="418115">
                    <a:moveTo>
                      <a:pt x="23003" y="11715"/>
                    </a:moveTo>
                    <a:cubicBezTo>
                      <a:pt x="4376" y="18488"/>
                      <a:pt x="58810" y="29344"/>
                      <a:pt x="73803" y="42195"/>
                    </a:cubicBezTo>
                    <a:cubicBezTo>
                      <a:pt x="99281" y="64033"/>
                      <a:pt x="90948" y="76486"/>
                      <a:pt x="104283" y="103155"/>
                    </a:cubicBezTo>
                    <a:cubicBezTo>
                      <a:pt x="109744" y="114077"/>
                      <a:pt x="119644" y="122477"/>
                      <a:pt x="124603" y="133635"/>
                    </a:cubicBezTo>
                    <a:cubicBezTo>
                      <a:pt x="133302" y="153208"/>
                      <a:pt x="138150" y="174275"/>
                      <a:pt x="144923" y="194595"/>
                    </a:cubicBezTo>
                    <a:lnTo>
                      <a:pt x="155083" y="225075"/>
                    </a:lnTo>
                    <a:cubicBezTo>
                      <a:pt x="153854" y="232451"/>
                      <a:pt x="145879" y="299841"/>
                      <a:pt x="134763" y="316515"/>
                    </a:cubicBezTo>
                    <a:cubicBezTo>
                      <a:pt x="117513" y="342389"/>
                      <a:pt x="97657" y="350277"/>
                      <a:pt x="73803" y="367315"/>
                    </a:cubicBezTo>
                    <a:cubicBezTo>
                      <a:pt x="60024" y="377157"/>
                      <a:pt x="46942" y="387953"/>
                      <a:pt x="33163" y="397795"/>
                    </a:cubicBezTo>
                    <a:cubicBezTo>
                      <a:pt x="23227" y="404892"/>
                      <a:pt x="-9509" y="417438"/>
                      <a:pt x="2683" y="418115"/>
                    </a:cubicBezTo>
                    <a:lnTo>
                      <a:pt x="216043" y="407955"/>
                    </a:lnTo>
                    <a:cubicBezTo>
                      <a:pt x="229590" y="404568"/>
                      <a:pt x="248305" y="408966"/>
                      <a:pt x="256683" y="397795"/>
                    </a:cubicBezTo>
                    <a:cubicBezTo>
                      <a:pt x="263109" y="389227"/>
                      <a:pt x="246523" y="378025"/>
                      <a:pt x="246523" y="367315"/>
                    </a:cubicBezTo>
                    <a:cubicBezTo>
                      <a:pt x="246523" y="296114"/>
                      <a:pt x="253296" y="225075"/>
                      <a:pt x="256683" y="153955"/>
                    </a:cubicBezTo>
                    <a:cubicBezTo>
                      <a:pt x="253296" y="106542"/>
                      <a:pt x="266624" y="54790"/>
                      <a:pt x="246523" y="11715"/>
                    </a:cubicBezTo>
                    <a:cubicBezTo>
                      <a:pt x="237811" y="-6953"/>
                      <a:pt x="206140" y="2535"/>
                      <a:pt x="185563" y="1555"/>
                    </a:cubicBezTo>
                    <a:cubicBezTo>
                      <a:pt x="134820" y="-861"/>
                      <a:pt x="41630" y="4942"/>
                      <a:pt x="23003" y="11715"/>
                    </a:cubicBez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A88AC49-0D8A-453F-9452-8BB8C9140FDE}"/>
                  </a:ext>
                </a:extLst>
              </p:cNvPr>
              <p:cNvSpPr/>
              <p:nvPr/>
            </p:nvSpPr>
            <p:spPr>
              <a:xfrm>
                <a:off x="2094439" y="3429000"/>
                <a:ext cx="258162" cy="418115"/>
              </a:xfrm>
              <a:custGeom>
                <a:avLst/>
                <a:gdLst>
                  <a:gd name="connsiteX0" fmla="*/ 23003 w 258162"/>
                  <a:gd name="connsiteY0" fmla="*/ 11715 h 418115"/>
                  <a:gd name="connsiteX1" fmla="*/ 73803 w 258162"/>
                  <a:gd name="connsiteY1" fmla="*/ 42195 h 418115"/>
                  <a:gd name="connsiteX2" fmla="*/ 104283 w 258162"/>
                  <a:gd name="connsiteY2" fmla="*/ 103155 h 418115"/>
                  <a:gd name="connsiteX3" fmla="*/ 124603 w 258162"/>
                  <a:gd name="connsiteY3" fmla="*/ 133635 h 418115"/>
                  <a:gd name="connsiteX4" fmla="*/ 144923 w 258162"/>
                  <a:gd name="connsiteY4" fmla="*/ 194595 h 418115"/>
                  <a:gd name="connsiteX5" fmla="*/ 155083 w 258162"/>
                  <a:gd name="connsiteY5" fmla="*/ 225075 h 418115"/>
                  <a:gd name="connsiteX6" fmla="*/ 134763 w 258162"/>
                  <a:gd name="connsiteY6" fmla="*/ 316515 h 418115"/>
                  <a:gd name="connsiteX7" fmla="*/ 73803 w 258162"/>
                  <a:gd name="connsiteY7" fmla="*/ 367315 h 418115"/>
                  <a:gd name="connsiteX8" fmla="*/ 33163 w 258162"/>
                  <a:gd name="connsiteY8" fmla="*/ 397795 h 418115"/>
                  <a:gd name="connsiteX9" fmla="*/ 2683 w 258162"/>
                  <a:gd name="connsiteY9" fmla="*/ 418115 h 418115"/>
                  <a:gd name="connsiteX10" fmla="*/ 216043 w 258162"/>
                  <a:gd name="connsiteY10" fmla="*/ 407955 h 418115"/>
                  <a:gd name="connsiteX11" fmla="*/ 256683 w 258162"/>
                  <a:gd name="connsiteY11" fmla="*/ 397795 h 418115"/>
                  <a:gd name="connsiteX12" fmla="*/ 246523 w 258162"/>
                  <a:gd name="connsiteY12" fmla="*/ 367315 h 418115"/>
                  <a:gd name="connsiteX13" fmla="*/ 256683 w 258162"/>
                  <a:gd name="connsiteY13" fmla="*/ 153955 h 418115"/>
                  <a:gd name="connsiteX14" fmla="*/ 246523 w 258162"/>
                  <a:gd name="connsiteY14" fmla="*/ 11715 h 418115"/>
                  <a:gd name="connsiteX15" fmla="*/ 185563 w 258162"/>
                  <a:gd name="connsiteY15" fmla="*/ 1555 h 418115"/>
                  <a:gd name="connsiteX16" fmla="*/ 23003 w 258162"/>
                  <a:gd name="connsiteY16" fmla="*/ 11715 h 418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58162" h="418115">
                    <a:moveTo>
                      <a:pt x="23003" y="11715"/>
                    </a:moveTo>
                    <a:cubicBezTo>
                      <a:pt x="4376" y="18488"/>
                      <a:pt x="58810" y="29344"/>
                      <a:pt x="73803" y="42195"/>
                    </a:cubicBezTo>
                    <a:cubicBezTo>
                      <a:pt x="99281" y="64033"/>
                      <a:pt x="90948" y="76486"/>
                      <a:pt x="104283" y="103155"/>
                    </a:cubicBezTo>
                    <a:cubicBezTo>
                      <a:pt x="109744" y="114077"/>
                      <a:pt x="119644" y="122477"/>
                      <a:pt x="124603" y="133635"/>
                    </a:cubicBezTo>
                    <a:cubicBezTo>
                      <a:pt x="133302" y="153208"/>
                      <a:pt x="138150" y="174275"/>
                      <a:pt x="144923" y="194595"/>
                    </a:cubicBezTo>
                    <a:lnTo>
                      <a:pt x="155083" y="225075"/>
                    </a:lnTo>
                    <a:cubicBezTo>
                      <a:pt x="153854" y="232451"/>
                      <a:pt x="145879" y="299841"/>
                      <a:pt x="134763" y="316515"/>
                    </a:cubicBezTo>
                    <a:cubicBezTo>
                      <a:pt x="117513" y="342389"/>
                      <a:pt x="97657" y="350277"/>
                      <a:pt x="73803" y="367315"/>
                    </a:cubicBezTo>
                    <a:cubicBezTo>
                      <a:pt x="60024" y="377157"/>
                      <a:pt x="46942" y="387953"/>
                      <a:pt x="33163" y="397795"/>
                    </a:cubicBezTo>
                    <a:cubicBezTo>
                      <a:pt x="23227" y="404892"/>
                      <a:pt x="-9509" y="417438"/>
                      <a:pt x="2683" y="418115"/>
                    </a:cubicBezTo>
                    <a:lnTo>
                      <a:pt x="216043" y="407955"/>
                    </a:lnTo>
                    <a:cubicBezTo>
                      <a:pt x="229590" y="404568"/>
                      <a:pt x="248305" y="408966"/>
                      <a:pt x="256683" y="397795"/>
                    </a:cubicBezTo>
                    <a:cubicBezTo>
                      <a:pt x="263109" y="389227"/>
                      <a:pt x="246523" y="378025"/>
                      <a:pt x="246523" y="367315"/>
                    </a:cubicBezTo>
                    <a:cubicBezTo>
                      <a:pt x="246523" y="296114"/>
                      <a:pt x="253296" y="225075"/>
                      <a:pt x="256683" y="153955"/>
                    </a:cubicBezTo>
                    <a:cubicBezTo>
                      <a:pt x="253296" y="106542"/>
                      <a:pt x="266624" y="54790"/>
                      <a:pt x="246523" y="11715"/>
                    </a:cubicBezTo>
                    <a:cubicBezTo>
                      <a:pt x="237811" y="-6953"/>
                      <a:pt x="206140" y="2535"/>
                      <a:pt x="185563" y="1555"/>
                    </a:cubicBezTo>
                    <a:cubicBezTo>
                      <a:pt x="134820" y="-861"/>
                      <a:pt x="41630" y="4942"/>
                      <a:pt x="23003" y="11715"/>
                    </a:cubicBez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22273CD-9455-4DE0-AE35-1353318AC666}"/>
                </a:ext>
              </a:extLst>
            </p:cNvPr>
            <p:cNvSpPr/>
            <p:nvPr/>
          </p:nvSpPr>
          <p:spPr>
            <a:xfrm rot="360000">
              <a:off x="2979879" y="3311284"/>
              <a:ext cx="258162" cy="8737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BD10C40-55D9-4359-B402-39C2C9E0A59B}"/>
                </a:ext>
              </a:extLst>
            </p:cNvPr>
            <p:cNvGrpSpPr/>
            <p:nvPr/>
          </p:nvGrpSpPr>
          <p:grpSpPr>
            <a:xfrm>
              <a:off x="1836277" y="4210065"/>
              <a:ext cx="4785044" cy="1149714"/>
              <a:chOff x="1836277" y="4196144"/>
              <a:chExt cx="4785044" cy="1149714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BAAAE945-5A31-4A2C-970D-131371E522E5}"/>
                  </a:ext>
                </a:extLst>
              </p:cNvPr>
              <p:cNvGrpSpPr/>
              <p:nvPr/>
            </p:nvGrpSpPr>
            <p:grpSpPr>
              <a:xfrm>
                <a:off x="1836277" y="4512906"/>
                <a:ext cx="516324" cy="516190"/>
                <a:chOff x="1836277" y="4420618"/>
                <a:chExt cx="516324" cy="516190"/>
              </a:xfrm>
            </p:grpSpPr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7CFF85C6-BBA8-4E8C-B4F2-60CAC9D0F9FB}"/>
                    </a:ext>
                  </a:extLst>
                </p:cNvPr>
                <p:cNvSpPr/>
                <p:nvPr/>
              </p:nvSpPr>
              <p:spPr>
                <a:xfrm>
                  <a:off x="1836277" y="4420618"/>
                  <a:ext cx="258162" cy="418115"/>
                </a:xfrm>
                <a:custGeom>
                  <a:avLst/>
                  <a:gdLst>
                    <a:gd name="connsiteX0" fmla="*/ 23003 w 258162"/>
                    <a:gd name="connsiteY0" fmla="*/ 11715 h 418115"/>
                    <a:gd name="connsiteX1" fmla="*/ 73803 w 258162"/>
                    <a:gd name="connsiteY1" fmla="*/ 42195 h 418115"/>
                    <a:gd name="connsiteX2" fmla="*/ 104283 w 258162"/>
                    <a:gd name="connsiteY2" fmla="*/ 103155 h 418115"/>
                    <a:gd name="connsiteX3" fmla="*/ 124603 w 258162"/>
                    <a:gd name="connsiteY3" fmla="*/ 133635 h 418115"/>
                    <a:gd name="connsiteX4" fmla="*/ 144923 w 258162"/>
                    <a:gd name="connsiteY4" fmla="*/ 194595 h 418115"/>
                    <a:gd name="connsiteX5" fmla="*/ 155083 w 258162"/>
                    <a:gd name="connsiteY5" fmla="*/ 225075 h 418115"/>
                    <a:gd name="connsiteX6" fmla="*/ 134763 w 258162"/>
                    <a:gd name="connsiteY6" fmla="*/ 316515 h 418115"/>
                    <a:gd name="connsiteX7" fmla="*/ 73803 w 258162"/>
                    <a:gd name="connsiteY7" fmla="*/ 367315 h 418115"/>
                    <a:gd name="connsiteX8" fmla="*/ 33163 w 258162"/>
                    <a:gd name="connsiteY8" fmla="*/ 397795 h 418115"/>
                    <a:gd name="connsiteX9" fmla="*/ 2683 w 258162"/>
                    <a:gd name="connsiteY9" fmla="*/ 418115 h 418115"/>
                    <a:gd name="connsiteX10" fmla="*/ 216043 w 258162"/>
                    <a:gd name="connsiteY10" fmla="*/ 407955 h 418115"/>
                    <a:gd name="connsiteX11" fmla="*/ 256683 w 258162"/>
                    <a:gd name="connsiteY11" fmla="*/ 397795 h 418115"/>
                    <a:gd name="connsiteX12" fmla="*/ 246523 w 258162"/>
                    <a:gd name="connsiteY12" fmla="*/ 367315 h 418115"/>
                    <a:gd name="connsiteX13" fmla="*/ 256683 w 258162"/>
                    <a:gd name="connsiteY13" fmla="*/ 153955 h 418115"/>
                    <a:gd name="connsiteX14" fmla="*/ 246523 w 258162"/>
                    <a:gd name="connsiteY14" fmla="*/ 11715 h 418115"/>
                    <a:gd name="connsiteX15" fmla="*/ 185563 w 258162"/>
                    <a:gd name="connsiteY15" fmla="*/ 1555 h 418115"/>
                    <a:gd name="connsiteX16" fmla="*/ 23003 w 258162"/>
                    <a:gd name="connsiteY16" fmla="*/ 11715 h 418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58162" h="418115">
                      <a:moveTo>
                        <a:pt x="23003" y="11715"/>
                      </a:moveTo>
                      <a:cubicBezTo>
                        <a:pt x="4376" y="18488"/>
                        <a:pt x="58810" y="29344"/>
                        <a:pt x="73803" y="42195"/>
                      </a:cubicBezTo>
                      <a:cubicBezTo>
                        <a:pt x="99281" y="64033"/>
                        <a:pt x="90948" y="76486"/>
                        <a:pt x="104283" y="103155"/>
                      </a:cubicBezTo>
                      <a:cubicBezTo>
                        <a:pt x="109744" y="114077"/>
                        <a:pt x="119644" y="122477"/>
                        <a:pt x="124603" y="133635"/>
                      </a:cubicBezTo>
                      <a:cubicBezTo>
                        <a:pt x="133302" y="153208"/>
                        <a:pt x="138150" y="174275"/>
                        <a:pt x="144923" y="194595"/>
                      </a:cubicBezTo>
                      <a:lnTo>
                        <a:pt x="155083" y="225075"/>
                      </a:lnTo>
                      <a:cubicBezTo>
                        <a:pt x="153854" y="232451"/>
                        <a:pt x="145879" y="299841"/>
                        <a:pt x="134763" y="316515"/>
                      </a:cubicBezTo>
                      <a:cubicBezTo>
                        <a:pt x="117513" y="342389"/>
                        <a:pt x="97657" y="350277"/>
                        <a:pt x="73803" y="367315"/>
                      </a:cubicBezTo>
                      <a:cubicBezTo>
                        <a:pt x="60024" y="377157"/>
                        <a:pt x="46942" y="387953"/>
                        <a:pt x="33163" y="397795"/>
                      </a:cubicBezTo>
                      <a:cubicBezTo>
                        <a:pt x="23227" y="404892"/>
                        <a:pt x="-9509" y="417438"/>
                        <a:pt x="2683" y="418115"/>
                      </a:cubicBezTo>
                      <a:lnTo>
                        <a:pt x="216043" y="407955"/>
                      </a:lnTo>
                      <a:cubicBezTo>
                        <a:pt x="229590" y="404568"/>
                        <a:pt x="248305" y="408966"/>
                        <a:pt x="256683" y="397795"/>
                      </a:cubicBezTo>
                      <a:cubicBezTo>
                        <a:pt x="263109" y="389227"/>
                        <a:pt x="246523" y="378025"/>
                        <a:pt x="246523" y="367315"/>
                      </a:cubicBezTo>
                      <a:cubicBezTo>
                        <a:pt x="246523" y="296114"/>
                        <a:pt x="253296" y="225075"/>
                        <a:pt x="256683" y="153955"/>
                      </a:cubicBezTo>
                      <a:cubicBezTo>
                        <a:pt x="253296" y="106542"/>
                        <a:pt x="266624" y="54790"/>
                        <a:pt x="246523" y="11715"/>
                      </a:cubicBezTo>
                      <a:cubicBezTo>
                        <a:pt x="237811" y="-6953"/>
                        <a:pt x="206140" y="2535"/>
                        <a:pt x="185563" y="1555"/>
                      </a:cubicBezTo>
                      <a:cubicBezTo>
                        <a:pt x="134820" y="-861"/>
                        <a:pt x="41630" y="4942"/>
                        <a:pt x="23003" y="11715"/>
                      </a:cubicBezTo>
                      <a:close/>
                    </a:path>
                  </a:pathLst>
                </a:cu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890E3F29-FDF8-46B5-B6E1-37556001C048}"/>
                    </a:ext>
                  </a:extLst>
                </p:cNvPr>
                <p:cNvSpPr/>
                <p:nvPr/>
              </p:nvSpPr>
              <p:spPr>
                <a:xfrm>
                  <a:off x="2094439" y="4518693"/>
                  <a:ext cx="258162" cy="418115"/>
                </a:xfrm>
                <a:custGeom>
                  <a:avLst/>
                  <a:gdLst>
                    <a:gd name="connsiteX0" fmla="*/ 23003 w 258162"/>
                    <a:gd name="connsiteY0" fmla="*/ 11715 h 418115"/>
                    <a:gd name="connsiteX1" fmla="*/ 73803 w 258162"/>
                    <a:gd name="connsiteY1" fmla="*/ 42195 h 418115"/>
                    <a:gd name="connsiteX2" fmla="*/ 104283 w 258162"/>
                    <a:gd name="connsiteY2" fmla="*/ 103155 h 418115"/>
                    <a:gd name="connsiteX3" fmla="*/ 124603 w 258162"/>
                    <a:gd name="connsiteY3" fmla="*/ 133635 h 418115"/>
                    <a:gd name="connsiteX4" fmla="*/ 144923 w 258162"/>
                    <a:gd name="connsiteY4" fmla="*/ 194595 h 418115"/>
                    <a:gd name="connsiteX5" fmla="*/ 155083 w 258162"/>
                    <a:gd name="connsiteY5" fmla="*/ 225075 h 418115"/>
                    <a:gd name="connsiteX6" fmla="*/ 134763 w 258162"/>
                    <a:gd name="connsiteY6" fmla="*/ 316515 h 418115"/>
                    <a:gd name="connsiteX7" fmla="*/ 73803 w 258162"/>
                    <a:gd name="connsiteY7" fmla="*/ 367315 h 418115"/>
                    <a:gd name="connsiteX8" fmla="*/ 33163 w 258162"/>
                    <a:gd name="connsiteY8" fmla="*/ 397795 h 418115"/>
                    <a:gd name="connsiteX9" fmla="*/ 2683 w 258162"/>
                    <a:gd name="connsiteY9" fmla="*/ 418115 h 418115"/>
                    <a:gd name="connsiteX10" fmla="*/ 216043 w 258162"/>
                    <a:gd name="connsiteY10" fmla="*/ 407955 h 418115"/>
                    <a:gd name="connsiteX11" fmla="*/ 256683 w 258162"/>
                    <a:gd name="connsiteY11" fmla="*/ 397795 h 418115"/>
                    <a:gd name="connsiteX12" fmla="*/ 246523 w 258162"/>
                    <a:gd name="connsiteY12" fmla="*/ 367315 h 418115"/>
                    <a:gd name="connsiteX13" fmla="*/ 256683 w 258162"/>
                    <a:gd name="connsiteY13" fmla="*/ 153955 h 418115"/>
                    <a:gd name="connsiteX14" fmla="*/ 246523 w 258162"/>
                    <a:gd name="connsiteY14" fmla="*/ 11715 h 418115"/>
                    <a:gd name="connsiteX15" fmla="*/ 185563 w 258162"/>
                    <a:gd name="connsiteY15" fmla="*/ 1555 h 418115"/>
                    <a:gd name="connsiteX16" fmla="*/ 23003 w 258162"/>
                    <a:gd name="connsiteY16" fmla="*/ 11715 h 418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58162" h="418115">
                      <a:moveTo>
                        <a:pt x="23003" y="11715"/>
                      </a:moveTo>
                      <a:cubicBezTo>
                        <a:pt x="4376" y="18488"/>
                        <a:pt x="58810" y="29344"/>
                        <a:pt x="73803" y="42195"/>
                      </a:cubicBezTo>
                      <a:cubicBezTo>
                        <a:pt x="99281" y="64033"/>
                        <a:pt x="90948" y="76486"/>
                        <a:pt x="104283" y="103155"/>
                      </a:cubicBezTo>
                      <a:cubicBezTo>
                        <a:pt x="109744" y="114077"/>
                        <a:pt x="119644" y="122477"/>
                        <a:pt x="124603" y="133635"/>
                      </a:cubicBezTo>
                      <a:cubicBezTo>
                        <a:pt x="133302" y="153208"/>
                        <a:pt x="138150" y="174275"/>
                        <a:pt x="144923" y="194595"/>
                      </a:cubicBezTo>
                      <a:lnTo>
                        <a:pt x="155083" y="225075"/>
                      </a:lnTo>
                      <a:cubicBezTo>
                        <a:pt x="153854" y="232451"/>
                        <a:pt x="145879" y="299841"/>
                        <a:pt x="134763" y="316515"/>
                      </a:cubicBezTo>
                      <a:cubicBezTo>
                        <a:pt x="117513" y="342389"/>
                        <a:pt x="97657" y="350277"/>
                        <a:pt x="73803" y="367315"/>
                      </a:cubicBezTo>
                      <a:cubicBezTo>
                        <a:pt x="60024" y="377157"/>
                        <a:pt x="46942" y="387953"/>
                        <a:pt x="33163" y="397795"/>
                      </a:cubicBezTo>
                      <a:cubicBezTo>
                        <a:pt x="23227" y="404892"/>
                        <a:pt x="-9509" y="417438"/>
                        <a:pt x="2683" y="418115"/>
                      </a:cubicBezTo>
                      <a:lnTo>
                        <a:pt x="216043" y="407955"/>
                      </a:lnTo>
                      <a:cubicBezTo>
                        <a:pt x="229590" y="404568"/>
                        <a:pt x="248305" y="408966"/>
                        <a:pt x="256683" y="397795"/>
                      </a:cubicBezTo>
                      <a:cubicBezTo>
                        <a:pt x="263109" y="389227"/>
                        <a:pt x="246523" y="378025"/>
                        <a:pt x="246523" y="367315"/>
                      </a:cubicBezTo>
                      <a:cubicBezTo>
                        <a:pt x="246523" y="296114"/>
                        <a:pt x="253296" y="225075"/>
                        <a:pt x="256683" y="153955"/>
                      </a:cubicBezTo>
                      <a:cubicBezTo>
                        <a:pt x="253296" y="106542"/>
                        <a:pt x="266624" y="54790"/>
                        <a:pt x="246523" y="11715"/>
                      </a:cubicBezTo>
                      <a:cubicBezTo>
                        <a:pt x="237811" y="-6953"/>
                        <a:pt x="206140" y="2535"/>
                        <a:pt x="185563" y="1555"/>
                      </a:cubicBezTo>
                      <a:cubicBezTo>
                        <a:pt x="134820" y="-861"/>
                        <a:pt x="41630" y="4942"/>
                        <a:pt x="23003" y="11715"/>
                      </a:cubicBezTo>
                      <a:close/>
                    </a:path>
                  </a:pathLst>
                </a:cu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6F3ED2A4-3371-4644-83AE-0DCD429AD511}"/>
                  </a:ext>
                </a:extLst>
              </p:cNvPr>
              <p:cNvSpPr/>
              <p:nvPr/>
            </p:nvSpPr>
            <p:spPr>
              <a:xfrm>
                <a:off x="2979879" y="4334121"/>
                <a:ext cx="258162" cy="87376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19FD8BA1-0573-4FEC-B655-752ABD9E4A60}"/>
                  </a:ext>
                </a:extLst>
              </p:cNvPr>
              <p:cNvSpPr/>
              <p:nvPr/>
            </p:nvSpPr>
            <p:spPr>
              <a:xfrm>
                <a:off x="6363159" y="4196144"/>
                <a:ext cx="258162" cy="11497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269CABE-BCFA-44CF-BD52-6DE20AB7B914}"/>
                </a:ext>
              </a:extLst>
            </p:cNvPr>
            <p:cNvSpPr/>
            <p:nvPr/>
          </p:nvSpPr>
          <p:spPr>
            <a:xfrm>
              <a:off x="7887159" y="3748164"/>
              <a:ext cx="258162" cy="20735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EC44F04-C94A-4AC7-A923-FC3AEFBE1B95}"/>
                </a:ext>
              </a:extLst>
            </p:cNvPr>
            <p:cNvCxnSpPr>
              <a:endCxn id="9" idx="6"/>
            </p:cNvCxnSpPr>
            <p:nvPr/>
          </p:nvCxnSpPr>
          <p:spPr>
            <a:xfrm flipV="1">
              <a:off x="1696720" y="4784922"/>
              <a:ext cx="6448601" cy="273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52A881-9738-4699-BCFF-258B3F1E2CAC}"/>
                </a:ext>
              </a:extLst>
            </p:cNvPr>
            <p:cNvCxnSpPr>
              <a:cxnSpLocks/>
            </p:cNvCxnSpPr>
            <p:nvPr/>
          </p:nvCxnSpPr>
          <p:spPr>
            <a:xfrm>
              <a:off x="1696720" y="3499395"/>
              <a:ext cx="6319520" cy="1733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D06191F-8E62-4231-B733-0586D507CA91}"/>
                </a:ext>
              </a:extLst>
            </p:cNvPr>
            <p:cNvSpPr txBox="1"/>
            <p:nvPr/>
          </p:nvSpPr>
          <p:spPr>
            <a:xfrm>
              <a:off x="5665969" y="3781717"/>
              <a:ext cx="1066318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Field lens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43179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79B771E3-D489-485B-8BC3-8F48B69B5A1E}" vid="{080FBB35-45AD-4467-8636-4403DAB238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A1AC019AFBB3478968EB49A12E85D1" ma:contentTypeVersion="2" ma:contentTypeDescription="Create a new document." ma:contentTypeScope="" ma:versionID="1d49a34b4a590ee7f6af0ac8ea4e8176">
  <xsd:schema xmlns:xsd="http://www.w3.org/2001/XMLSchema" xmlns:xs="http://www.w3.org/2001/XMLSchema" xmlns:p="http://schemas.microsoft.com/office/2006/metadata/properties" xmlns:ns2="788edd04-c02d-421f-8263-c1464f0cbc94" targetNamespace="http://schemas.microsoft.com/office/2006/metadata/properties" ma:root="true" ma:fieldsID="0f73a242443d75b0f91aeb5673a27f1a" ns2:_="">
    <xsd:import namespace="788edd04-c02d-421f-8263-c1464f0cbc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8edd04-c02d-421f-8263-c1464f0cbc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4B31CC-D5FD-4497-94DB-41B76D9A40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8edd04-c02d-421f-8263-c1464f0cbc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3380CC-4D09-48ED-B3FE-C2EDF368770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D42ADF2-E347-4BAC-8BEB-14900637FE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1587</TotalTime>
  <Words>803</Words>
  <Application>Microsoft Office PowerPoint</Application>
  <PresentationFormat>On-screen Show (4:3)</PresentationFormat>
  <Paragraphs>130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Theme2</vt:lpstr>
      <vt:lpstr>Equation</vt:lpstr>
      <vt:lpstr>Packager Shell Object</vt:lpstr>
      <vt:lpstr>New Optical Beam Steering Technologies</vt:lpstr>
      <vt:lpstr>Two Main Topics</vt:lpstr>
      <vt:lpstr>Background</vt:lpstr>
      <vt:lpstr>Significant aspects of decenter lens based Steering</vt:lpstr>
      <vt:lpstr>1st Major Improvements in Our Design*</vt:lpstr>
      <vt:lpstr>Stage 1 Steering</vt:lpstr>
      <vt:lpstr>Stage 2 - Decenter Lens Steering with Virtual Beam Displacement</vt:lpstr>
      <vt:lpstr>Second Major Breakthrough ( Stage 1 and 2 Steering)</vt:lpstr>
      <vt:lpstr>It is possible to independently steer more than 1 laser beam</vt:lpstr>
      <vt:lpstr>Revolutionary  Non-Mechanical Beam Steering</vt:lpstr>
      <vt:lpstr>Far Field Pattern</vt:lpstr>
      <vt:lpstr>Near Field for this case</vt:lpstr>
      <vt:lpstr>Wide Angle beam steering ( &gt; +, or – 60 degrees) </vt:lpstr>
      <vt:lpstr>Wide Angle beam steering ( &gt; +, or – 60 degrees) </vt:lpstr>
      <vt:lpstr>Active Media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Beam Steering Info</dc:title>
  <dc:creator>Paul McManamon</dc:creator>
  <cp:lastModifiedBy>Paul McManamon</cp:lastModifiedBy>
  <cp:revision>40</cp:revision>
  <dcterms:created xsi:type="dcterms:W3CDTF">2020-01-30T14:36:31Z</dcterms:created>
  <dcterms:modified xsi:type="dcterms:W3CDTF">2020-08-05T16:51:38Z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0x010100B0A1AC019AFBB3478968EB49A12E85D1</vt:lpwstr>
  </property>
</Properties>
</file>