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75" r:id="rId5"/>
    <p:sldId id="276" r:id="rId6"/>
    <p:sldId id="295" r:id="rId7"/>
    <p:sldId id="302" r:id="rId8"/>
    <p:sldId id="304" r:id="rId9"/>
    <p:sldId id="305" r:id="rId10"/>
    <p:sldId id="277" r:id="rId11"/>
    <p:sldId id="278" r:id="rId12"/>
    <p:sldId id="281" r:id="rId13"/>
    <p:sldId id="288" r:id="rId14"/>
    <p:sldId id="289" r:id="rId15"/>
    <p:sldId id="307" r:id="rId16"/>
    <p:sldId id="282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FAAC4-2ABD-496B-BF02-1702D8546DD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9B56A-41D9-4450-8E1B-9074665E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50F4-F2D0-428B-BD3C-DFDC172A29EC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FC65-9120-48FB-8830-EE9B7A38035A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0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89EF-070D-4D43-9E9D-B05610A66BCB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1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1325563"/>
          </a:xfrm>
        </p:spPr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1DA9-1934-449A-BD71-A1D44BF06E61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7E61D9-7D81-4734-A97D-886ED431D0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71" t="3313" r="1780" b="7238"/>
          <a:stretch/>
        </p:blipFill>
        <p:spPr>
          <a:xfrm>
            <a:off x="6781545" y="94474"/>
            <a:ext cx="2289554" cy="11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0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B258-DEF9-42CD-9BFD-21B33ED15F96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7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E517-5C4C-43EC-A6B2-3F1729188075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71A-40A2-43DF-8170-A13F313D11C2}" type="datetime1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3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9FF8-9170-4DFC-8147-B7C873904285}" type="datetime1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D047-5892-4E52-8ED3-D5709178F486}" type="datetime1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2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0DCD-7B84-4F16-872F-509726C0CC18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F999-F0E3-4444-87EE-2FFD2244444B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938E-CA55-4245-B016-37D9B7B30F9A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0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F1A3-87F5-4957-880E-AD2ADA624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716" y="3814747"/>
            <a:ext cx="7772400" cy="12245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Auto Lidar Benchmarking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848C00-3C07-4A37-B3BA-E57917531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71" t="3313" r="1780" b="7238"/>
          <a:stretch/>
        </p:blipFill>
        <p:spPr>
          <a:xfrm>
            <a:off x="2447459" y="264496"/>
            <a:ext cx="4228216" cy="216645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023CE-4653-4B0A-9349-F89BBA74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1" y="6356351"/>
            <a:ext cx="3698630" cy="365125"/>
          </a:xfrm>
        </p:spPr>
        <p:txBody>
          <a:bodyPr/>
          <a:lstStyle/>
          <a:p>
            <a:r>
              <a:rPr lang="en-US" sz="1800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39412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7BFB0-E737-47D3-931F-7784CCCF0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544" y="3025395"/>
            <a:ext cx="6365124" cy="3658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4389B3-BD55-4074-84D2-16C48C33E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1006155"/>
          </a:xfrm>
        </p:spPr>
        <p:txBody>
          <a:bodyPr/>
          <a:lstStyle/>
          <a:p>
            <a:r>
              <a:rPr lang="en-US" dirty="0"/>
              <a:t>Lane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D24C8-2A05-40E9-91CD-6E4B40EC1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78" y="1179967"/>
            <a:ext cx="7886700" cy="4811939"/>
          </a:xfrm>
        </p:spPr>
        <p:txBody>
          <a:bodyPr/>
          <a:lstStyle/>
          <a:p>
            <a:r>
              <a:rPr lang="en-US" dirty="0"/>
              <a:t>Toddler corner case</a:t>
            </a:r>
          </a:p>
          <a:p>
            <a:pPr lvl="1"/>
            <a:r>
              <a:rPr lang="en-US" sz="2000" dirty="0"/>
              <a:t>25 meters out to 250 meters, 10% reflective</a:t>
            </a:r>
          </a:p>
          <a:p>
            <a:pPr lvl="1"/>
            <a:r>
              <a:rPr lang="en-US" sz="2000" dirty="0"/>
              <a:t>Toddler case 80 cm tall, by 24 cm wide</a:t>
            </a:r>
          </a:p>
          <a:p>
            <a:r>
              <a:rPr lang="en-US" sz="2400" dirty="0"/>
              <a:t>Elevation and azimuth FOV tests  targets spread out)</a:t>
            </a:r>
          </a:p>
          <a:p>
            <a:r>
              <a:rPr lang="en-US" sz="2400" dirty="0"/>
              <a:t>Eye safety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gmail-m_1216293622089547075Picture 1">
            <a:extLst>
              <a:ext uri="{FF2B5EF4-FFF2-40B4-BE49-F238E27FC236}">
                <a16:creationId xmlns:a16="http://schemas.microsoft.com/office/drawing/2014/main" id="{2A001E90-835B-438A-BF9D-085E9EFFA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" y="4229468"/>
            <a:ext cx="2280557" cy="251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704EB5-F799-4F6D-99C9-2B8BAB72EE1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59880"/>
            <a:ext cx="2394857" cy="13288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207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4E72-9799-4447-A16B-A64F3108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1001845"/>
          </a:xfrm>
        </p:spPr>
        <p:txBody>
          <a:bodyPr/>
          <a:lstStyle/>
          <a:p>
            <a:r>
              <a:rPr lang="en-US" dirty="0"/>
              <a:t>Lane 2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CF91A-1CBE-497C-9076-DA7BF6FD9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732"/>
            <a:ext cx="7886700" cy="4772706"/>
          </a:xfrm>
        </p:spPr>
        <p:txBody>
          <a:bodyPr/>
          <a:lstStyle/>
          <a:p>
            <a:r>
              <a:rPr lang="en-US" dirty="0"/>
              <a:t>Many tests from 1</a:t>
            </a:r>
            <a:r>
              <a:rPr lang="en-US" baseline="30000" dirty="0"/>
              <a:t>st</a:t>
            </a:r>
            <a:r>
              <a:rPr lang="en-US" dirty="0"/>
              <a:t> lane</a:t>
            </a:r>
          </a:p>
          <a:p>
            <a:r>
              <a:rPr lang="en-US" dirty="0"/>
              <a:t>Stop signs</a:t>
            </a:r>
          </a:p>
          <a:p>
            <a:r>
              <a:rPr lang="en-US" dirty="0"/>
              <a:t>Large corner cubes to simulate other approaching lidars</a:t>
            </a:r>
          </a:p>
          <a:p>
            <a:pPr lvl="1"/>
            <a:r>
              <a:rPr lang="en-US" dirty="0"/>
              <a:t>Close range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FA223C-E781-400F-89FF-BA46828F3751}"/>
              </a:ext>
            </a:extLst>
          </p:cNvPr>
          <p:cNvGrpSpPr/>
          <p:nvPr/>
        </p:nvGrpSpPr>
        <p:grpSpPr>
          <a:xfrm>
            <a:off x="3472543" y="2809875"/>
            <a:ext cx="5671457" cy="4048125"/>
            <a:chOff x="3472543" y="2809875"/>
            <a:chExt cx="5671457" cy="40481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39FF414-3B58-41F8-AF16-EF5D4D48D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72543" y="3028950"/>
              <a:ext cx="5576207" cy="382905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726C68B-885F-4B46-A671-A09066A5C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95725" y="2809875"/>
              <a:ext cx="5248275" cy="219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470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4057-C729-468A-B4A2-DE69957B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871217"/>
          </a:xfrm>
        </p:spPr>
        <p:txBody>
          <a:bodyPr/>
          <a:lstStyle/>
          <a:p>
            <a:r>
              <a:rPr lang="en-US" dirty="0"/>
              <a:t>Working on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1D8D0-6F29-40EF-A692-4578EA062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8057"/>
            <a:ext cx="7886700" cy="4848906"/>
          </a:xfrm>
        </p:spPr>
        <p:txBody>
          <a:bodyPr>
            <a:normAutofit/>
          </a:bodyPr>
          <a:lstStyle/>
          <a:p>
            <a:r>
              <a:rPr lang="en-US" dirty="0"/>
              <a:t>Dr Andre VanRynbach at AFRL in charge of processing</a:t>
            </a:r>
          </a:p>
          <a:p>
            <a:pPr lvl="1"/>
            <a:r>
              <a:rPr lang="en-US" dirty="0"/>
              <a:t>Can we do real time automatic capture, and processing, of data? </a:t>
            </a:r>
          </a:p>
          <a:p>
            <a:r>
              <a:rPr lang="en-US" dirty="0"/>
              <a:t>We would like </a:t>
            </a:r>
          </a:p>
          <a:p>
            <a:pPr lvl="1"/>
            <a:r>
              <a:rPr lang="en-US" dirty="0"/>
              <a:t>10 seconds of lidar measurements, at about a 10 hertz frame rate</a:t>
            </a:r>
          </a:p>
          <a:p>
            <a:pPr lvl="1"/>
            <a:r>
              <a:rPr lang="en-US" dirty="0"/>
              <a:t>Range and deviation in range from ground truth</a:t>
            </a:r>
          </a:p>
          <a:p>
            <a:pPr lvl="1"/>
            <a:r>
              <a:rPr lang="en-US" dirty="0"/>
              <a:t>Position horizontally and deviation in horizontal position from ground truth</a:t>
            </a:r>
          </a:p>
          <a:p>
            <a:pPr lvl="1"/>
            <a:r>
              <a:rPr lang="en-US" dirty="0"/>
              <a:t>Position vertically and deviation in vertical position from ground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84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-198009"/>
            <a:ext cx="6080263" cy="1325563"/>
          </a:xfrm>
        </p:spPr>
        <p:txBody>
          <a:bodyPr/>
          <a:lstStyle/>
          <a:p>
            <a:r>
              <a:rPr lang="en-US" dirty="0"/>
              <a:t>Conference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1171575"/>
            <a:ext cx="8069580" cy="4558871"/>
          </a:xfrm>
        </p:spPr>
        <p:txBody>
          <a:bodyPr>
            <a:normAutofit/>
          </a:bodyPr>
          <a:lstStyle/>
          <a:p>
            <a:r>
              <a:rPr lang="en-US" sz="4000" dirty="0"/>
              <a:t>Brief results in the exhibit hall</a:t>
            </a:r>
          </a:p>
          <a:p>
            <a:pPr lvl="1"/>
            <a:r>
              <a:rPr lang="en-US" sz="3600" dirty="0"/>
              <a:t>Discussion</a:t>
            </a:r>
          </a:p>
          <a:p>
            <a:pPr lvl="1"/>
            <a:r>
              <a:rPr lang="en-US" sz="3600" dirty="0"/>
              <a:t>What should be change?</a:t>
            </a:r>
          </a:p>
          <a:p>
            <a:pPr lvl="1"/>
            <a:r>
              <a:rPr lang="en-US" sz="3600" dirty="0"/>
              <a:t>Path to a standard</a:t>
            </a:r>
            <a:endParaRPr lang="en-US" sz="3200" dirty="0"/>
          </a:p>
          <a:p>
            <a:r>
              <a:rPr lang="en-US" sz="4000" dirty="0"/>
              <a:t>Team will publish an article in Optical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429256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Toward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Goal of auto lidar testing standards within 3-4 years</a:t>
            </a:r>
          </a:p>
          <a:p>
            <a:r>
              <a:rPr lang="en-US" sz="4000" dirty="0"/>
              <a:t>Hope to get the Society of Automotive Engineers, SAE, involved after 1</a:t>
            </a:r>
            <a:r>
              <a:rPr lang="en-US" sz="4000" baseline="30000" dirty="0"/>
              <a:t>st</a:t>
            </a:r>
            <a:r>
              <a:rPr lang="en-US" sz="4000" dirty="0"/>
              <a:t> year </a:t>
            </a:r>
          </a:p>
          <a:p>
            <a:r>
              <a:rPr lang="en-US" sz="4000" dirty="0"/>
              <a:t>Revise testing each year</a:t>
            </a:r>
          </a:p>
        </p:txBody>
      </p:sp>
    </p:spTree>
    <p:extLst>
      <p:ext uri="{BB962C8B-B14F-4D97-AF65-F5344CB8AC3E}">
        <p14:creationId xmlns:p14="http://schemas.microsoft.com/office/powerpoint/2010/main" val="426271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4BD7-D7F3-4D5F-ACEB-8BB98A98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925645"/>
          </a:xfrm>
        </p:spPr>
        <p:txBody>
          <a:bodyPr/>
          <a:lstStyle/>
          <a:p>
            <a:r>
              <a:rPr lang="en-US" dirty="0"/>
              <a:t>Auto Lidar benchmarking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22AC-1302-421F-AF73-50C0B9695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273628"/>
            <a:ext cx="8371113" cy="508272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600" b="1" dirty="0"/>
              <a:t>Goal: Develop standard benchmarking tests for auto lidar performance</a:t>
            </a:r>
          </a:p>
          <a:p>
            <a:pPr lvl="2"/>
            <a:r>
              <a:rPr lang="en-US" sz="3200" b="1" dirty="0"/>
              <a:t>There are no testing standards now</a:t>
            </a:r>
          </a:p>
          <a:p>
            <a:pPr lvl="2"/>
            <a:r>
              <a:rPr lang="en-US" sz="3200" b="1" dirty="0"/>
              <a:t>How does an auto company or a tier 1 supplier evaluate auto lidars? </a:t>
            </a:r>
            <a:endParaRPr lang="en-US" sz="3200" dirty="0"/>
          </a:p>
          <a:p>
            <a:pPr lvl="1"/>
            <a:r>
              <a:rPr lang="en-US" sz="3200" dirty="0"/>
              <a:t>Test originally Planned for SPIE Defense and Commercial Sensing (DCS) Symposium in Anaheim.</a:t>
            </a:r>
          </a:p>
          <a:p>
            <a:pPr lvl="2"/>
            <a:r>
              <a:rPr lang="en-US" sz="2800" dirty="0"/>
              <a:t>At a baseball stadium parking lot</a:t>
            </a:r>
          </a:p>
          <a:p>
            <a:pPr lvl="1"/>
            <a:r>
              <a:rPr lang="en-US" sz="3200" dirty="0"/>
              <a:t>Current plan is to test at DCS in Orlando, 11 - 15 April 2021</a:t>
            </a:r>
          </a:p>
          <a:p>
            <a:pPr lvl="2"/>
            <a:r>
              <a:rPr lang="en-US" sz="2800" dirty="0"/>
              <a:t>May do some preliminary tests, depending on the virus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F5647-C243-4CA0-811C-3A05EA6B09E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842846" y="6356351"/>
            <a:ext cx="3615104" cy="365125"/>
          </a:xfrm>
        </p:spPr>
        <p:txBody>
          <a:bodyPr/>
          <a:lstStyle/>
          <a:p>
            <a:r>
              <a:rPr lang="en-US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104819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4" y="30733"/>
            <a:ext cx="6301155" cy="8440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Autonomous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644" y="1099172"/>
            <a:ext cx="7886700" cy="5108559"/>
          </a:xfrm>
        </p:spPr>
        <p:txBody>
          <a:bodyPr/>
          <a:lstStyle/>
          <a:p>
            <a:r>
              <a:rPr lang="en-US" dirty="0"/>
              <a:t>Lidar will be a critical Sensor, but not the only one</a:t>
            </a:r>
          </a:p>
          <a:p>
            <a:r>
              <a:rPr lang="en-US" dirty="0"/>
              <a:t>Radar, and visible Sensors, and maybe acoustic sensors, will be used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56712" y="2541069"/>
            <a:ext cx="7632160" cy="3860233"/>
            <a:chOff x="673457" y="1901631"/>
            <a:chExt cx="8173907" cy="394684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5D0005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1956" y="2114550"/>
              <a:ext cx="5402408" cy="30883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950649" y="1901631"/>
              <a:ext cx="1101838" cy="2142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275"/>
                </a:lnSpc>
              </a:pPr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360° LiDAR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704560" y="3879289"/>
              <a:ext cx="1142804" cy="5346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360° Radar Coverage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73457" y="2166955"/>
              <a:ext cx="1252114" cy="3734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1350"/>
                </a:lnSpc>
              </a:pPr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Rear and </a:t>
              </a:r>
            </a:p>
            <a:p>
              <a:pPr algn="r">
                <a:lnSpc>
                  <a:spcPts val="1350"/>
                </a:lnSpc>
              </a:pPr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Side cameras</a:t>
              </a:r>
            </a:p>
          </p:txBody>
        </p:sp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1943101" y="2456583"/>
              <a:ext cx="1586831" cy="0"/>
            </a:xfrm>
            <a:prstGeom prst="line">
              <a:avLst/>
            </a:prstGeom>
            <a:ln w="25400">
              <a:solidFill>
                <a:srgbClr val="0099C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563807" y="2166955"/>
              <a:ext cx="1194044" cy="3734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350"/>
                </a:lnSpc>
              </a:pPr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Front-facing </a:t>
              </a:r>
            </a:p>
            <a:p>
              <a:pPr>
                <a:lnSpc>
                  <a:spcPts val="1350"/>
                </a:lnSpc>
              </a:pPr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cameras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4781898" y="2472020"/>
              <a:ext cx="1764377" cy="0"/>
            </a:xfrm>
            <a:prstGeom prst="line">
              <a:avLst/>
            </a:prstGeom>
            <a:ln w="25400">
              <a:solidFill>
                <a:srgbClr val="0099C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562757" y="5084686"/>
              <a:ext cx="2610234" cy="763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Custom Software</a:t>
              </a:r>
            </a:p>
            <a:p>
              <a:pPr algn="ctr"/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Onboard Computers</a:t>
              </a:r>
            </a:p>
            <a:p>
              <a:pPr algn="ctr"/>
              <a:r>
                <a:rPr lang="en-US" dirty="0">
                  <a:solidFill>
                    <a:srgbClr val="0099CC"/>
                  </a:solidFill>
                  <a:latin typeface="Franklin Gothic Demi Cond" panose="020B07060304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Accelerometers / Gyroscopes</a:t>
              </a:r>
            </a:p>
          </p:txBody>
        </p:sp>
        <p:cxnSp>
          <p:nvCxnSpPr>
            <p:cNvPr id="13" name="Straight Connector 12"/>
            <p:cNvCxnSpPr>
              <a:cxnSpLocks/>
            </p:cNvCxnSpPr>
            <p:nvPr/>
          </p:nvCxnSpPr>
          <p:spPr>
            <a:xfrm>
              <a:off x="2873554" y="3774193"/>
              <a:ext cx="0" cy="1310493"/>
            </a:xfrm>
            <a:prstGeom prst="line">
              <a:avLst/>
            </a:prstGeom>
            <a:ln w="25400">
              <a:solidFill>
                <a:srgbClr val="0099C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Bracket 13">
              <a:extLst>
                <a:ext uri="{FF2B5EF4-FFF2-40B4-BE49-F238E27FC236}">
                  <a16:creationId xmlns:a16="http://schemas.microsoft.com/office/drawing/2014/main" id="{400A9F2D-008F-4867-901D-02BCB4FD5C81}"/>
                </a:ext>
              </a:extLst>
            </p:cNvPr>
            <p:cNvSpPr/>
            <p:nvPr/>
          </p:nvSpPr>
          <p:spPr>
            <a:xfrm>
              <a:off x="7257948" y="3384618"/>
              <a:ext cx="474201" cy="1581812"/>
            </a:xfrm>
            <a:prstGeom prst="rightBracket">
              <a:avLst>
                <a:gd name="adj" fmla="val 166787"/>
              </a:avLst>
            </a:prstGeom>
            <a:ln w="25400">
              <a:solidFill>
                <a:srgbClr val="0099C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795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5" y="31629"/>
            <a:ext cx="6246795" cy="794566"/>
          </a:xfrm>
        </p:spPr>
        <p:txBody>
          <a:bodyPr>
            <a:normAutofit/>
          </a:bodyPr>
          <a:lstStyle/>
          <a:p>
            <a:r>
              <a:rPr lang="en-US" dirty="0"/>
              <a:t>Eye Safety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08893"/>
            <a:ext cx="7886700" cy="4770194"/>
          </a:xfrm>
        </p:spPr>
        <p:txBody>
          <a:bodyPr/>
          <a:lstStyle/>
          <a:p>
            <a:r>
              <a:rPr lang="en-US" dirty="0"/>
              <a:t>Chart shows relative Eye safety threshold</a:t>
            </a:r>
          </a:p>
          <a:p>
            <a:pPr lvl="1"/>
            <a:r>
              <a:rPr lang="en-US" dirty="0"/>
              <a:t>1 j/cm</a:t>
            </a:r>
            <a:r>
              <a:rPr lang="en-US" baseline="30000" dirty="0"/>
              <a:t>2</a:t>
            </a:r>
            <a:r>
              <a:rPr lang="en-US" dirty="0"/>
              <a:t> @ 1.5 µm, and 1E-6 j/cm</a:t>
            </a:r>
            <a:r>
              <a:rPr lang="en-US" baseline="30000" dirty="0"/>
              <a:t>2</a:t>
            </a:r>
            <a:r>
              <a:rPr lang="en-US" dirty="0"/>
              <a:t> @ .9 µm for nsec to µsec pulse width</a:t>
            </a:r>
          </a:p>
          <a:p>
            <a:pPr lvl="1"/>
            <a:r>
              <a:rPr lang="en-US" dirty="0"/>
              <a:t>This is for </a:t>
            </a:r>
            <a:r>
              <a:rPr lang="en-US" dirty="0" err="1"/>
              <a:t>nanosec</a:t>
            </a:r>
            <a:r>
              <a:rPr lang="en-US" dirty="0"/>
              <a:t> pulse widths, and a 10 second exposure time. Scanning will increase allowed power, to reach threshold energy in 10 seconds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E6DF3-B779-45FE-AE9C-00E4722D74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122" y="3070586"/>
            <a:ext cx="6583973" cy="378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22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Coherent vs Direct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1376413"/>
            <a:ext cx="8069580" cy="50821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Coherent detection requires an LO, so more complexity</a:t>
            </a:r>
          </a:p>
          <a:p>
            <a:pPr lvl="1"/>
            <a:r>
              <a:rPr lang="en-US" dirty="0"/>
              <a:t>Much can be “borrowed” from radar</a:t>
            </a:r>
          </a:p>
          <a:p>
            <a:r>
              <a:rPr lang="en-US" dirty="0"/>
              <a:t>Coherent Detection can use high duty cycle waveforms, but will need narrow line width lasers</a:t>
            </a:r>
          </a:p>
          <a:p>
            <a:pPr lvl="1"/>
            <a:r>
              <a:rPr lang="en-US" dirty="0"/>
              <a:t>High duty cycle makes it easier to use laser diodes</a:t>
            </a:r>
          </a:p>
          <a:p>
            <a:r>
              <a:rPr lang="en-US" dirty="0"/>
              <a:t>Coherent detection can measure velocity</a:t>
            </a:r>
          </a:p>
          <a:p>
            <a:pPr lvl="1"/>
            <a:r>
              <a:rPr lang="en-US" dirty="0"/>
              <a:t>Could be an edge sometimes, </a:t>
            </a:r>
            <a:r>
              <a:rPr lang="en-US" dirty="0" err="1"/>
              <a:t>e.g</a:t>
            </a:r>
            <a:r>
              <a:rPr lang="en-US" dirty="0"/>
              <a:t> when someone is stepping off the curb</a:t>
            </a:r>
          </a:p>
          <a:p>
            <a:r>
              <a:rPr lang="en-US" dirty="0"/>
              <a:t>Coherent detection will have speckle issues</a:t>
            </a:r>
          </a:p>
          <a:p>
            <a:pPr lvl="1"/>
            <a:r>
              <a:rPr lang="en-US" dirty="0"/>
              <a:t>Have to average out speckle, so likely will have lower sample rate</a:t>
            </a:r>
          </a:p>
          <a:p>
            <a:r>
              <a:rPr lang="en-US" dirty="0"/>
              <a:t>Coherent Lidar has GREAT discrimination against other lidars</a:t>
            </a:r>
          </a:p>
          <a:p>
            <a:pPr lvl="1"/>
            <a:r>
              <a:rPr lang="en-US" dirty="0"/>
              <a:t>The case of 6 lanes of traffic each way is made for coherent lidar</a:t>
            </a:r>
          </a:p>
        </p:txBody>
      </p:sp>
    </p:spTree>
    <p:extLst>
      <p:ext uri="{BB962C8B-B14F-4D97-AF65-F5344CB8AC3E}">
        <p14:creationId xmlns:p14="http://schemas.microsoft.com/office/powerpoint/2010/main" val="222054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75" y="14327"/>
            <a:ext cx="5852160" cy="759396"/>
          </a:xfrm>
        </p:spPr>
        <p:txBody>
          <a:bodyPr/>
          <a:lstStyle/>
          <a:p>
            <a:r>
              <a:rPr lang="en-US" dirty="0"/>
              <a:t>Laser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9570"/>
            <a:ext cx="7886700" cy="522739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~905 nm laser diodes are popular</a:t>
            </a:r>
          </a:p>
          <a:p>
            <a:pPr lvl="1"/>
            <a:r>
              <a:rPr lang="en-US" dirty="0"/>
              <a:t>Laser diodes are peak power limited, because you cannot Q switch a laser diode</a:t>
            </a:r>
          </a:p>
          <a:p>
            <a:pPr lvl="1"/>
            <a:r>
              <a:rPr lang="en-US" dirty="0"/>
              <a:t>Coherent lidars do not need pulsed lasers</a:t>
            </a:r>
          </a:p>
          <a:p>
            <a:pPr lvl="1"/>
            <a:r>
              <a:rPr lang="en-US" dirty="0"/>
              <a:t>Most designers will match one laser diode to one detector</a:t>
            </a:r>
          </a:p>
          <a:p>
            <a:pPr lvl="1"/>
            <a:r>
              <a:rPr lang="en-US" dirty="0"/>
              <a:t>Laser diodes can be made on wafers, so require very little touch labor</a:t>
            </a:r>
          </a:p>
          <a:p>
            <a:pPr lvl="1"/>
            <a:r>
              <a:rPr lang="en-US" dirty="0"/>
              <a:t>At 905 nm they will have a low eye safety threshold (1E-6 j/cm</a:t>
            </a:r>
            <a:r>
              <a:rPr lang="en-US" baseline="30000" dirty="0"/>
              <a:t>2</a:t>
            </a:r>
            <a:r>
              <a:rPr lang="en-US" dirty="0"/>
              <a:t> )</a:t>
            </a:r>
          </a:p>
          <a:p>
            <a:r>
              <a:rPr lang="en-US" dirty="0"/>
              <a:t>~1550 nm</a:t>
            </a:r>
          </a:p>
          <a:p>
            <a:pPr lvl="1"/>
            <a:r>
              <a:rPr lang="en-US" dirty="0"/>
              <a:t>Eye safer wavelength (1 j/cm</a:t>
            </a:r>
            <a:r>
              <a:rPr lang="en-US" baseline="30000" dirty="0"/>
              <a:t>2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Usually will use a fiber laser</a:t>
            </a:r>
          </a:p>
          <a:p>
            <a:pPr lvl="1"/>
            <a:r>
              <a:rPr lang="en-US" dirty="0"/>
              <a:t>Fiber lasers can cover many detectors.</a:t>
            </a:r>
          </a:p>
          <a:p>
            <a:pPr lvl="1"/>
            <a:r>
              <a:rPr lang="en-US" dirty="0"/>
              <a:t>Fiber lasers require more touch labor</a:t>
            </a:r>
          </a:p>
          <a:p>
            <a:r>
              <a:rPr lang="en-US" dirty="0"/>
              <a:t>Most auto lidars will be pulsed, direct detection, but can use coherent LFM, with high duty cycle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EEF32-D685-4F38-BE3B-957AB3392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3"/>
            <a:ext cx="6080263" cy="1263102"/>
          </a:xfrm>
        </p:spPr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445C-DA8E-460E-9E42-C1719E36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35" y="1151504"/>
            <a:ext cx="7886700" cy="4554992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 McManamon, Chair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Jeremy Bos, Vice Chair: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Michigan Tech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Hamzeh Alzubi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Senior controls engineer at FEV North America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Joe Buck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Lockheed Martin Senior Fellow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Christy Cull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Head of Sensors at Lyft, Level 5 Self-Driving Division; leads AV-sensors at L5 encompassing camera, lidar, and radar.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Zack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Jeffri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Michigan tech grad student.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Charles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Kershner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scientist at NGA.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Dennis Killinger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Has 50 years of lidar experience.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Greg McKee: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Labsphere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chief technologist;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 Rachakonda: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NIST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familiar with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 precision and standards.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Sawyer: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NIST.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familiar with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 precision and standards.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Joe Shaw: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of electrical and computer engineering, Montana State University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Vasanthi Sivaprakasam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NRL lidar employee 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Van Rynbach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AFRL lidar researcher.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 Watson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35 years of lidar experience.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7AE72-F8FE-4A58-93F2-EFF76E42D28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842846" y="6356351"/>
            <a:ext cx="3615104" cy="365125"/>
          </a:xfrm>
        </p:spPr>
        <p:txBody>
          <a:bodyPr/>
          <a:lstStyle/>
          <a:p>
            <a:r>
              <a:rPr lang="en-US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291214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EEF32-D685-4F38-BE3B-957AB3392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3"/>
            <a:ext cx="6080263" cy="1263102"/>
          </a:xfrm>
        </p:spPr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445C-DA8E-460E-9E42-C1719E36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1971"/>
            <a:ext cx="7886700" cy="4554992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 Execution Panel: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Cullen Bradley: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Lead test engineer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Eddie Ruff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Assistant test engineer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and Analysis panel: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Jeremy Bos: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Assistant professor of electrical and computer engineering,  Michigan Tech.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Zack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Jeffri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Michigan Tech grad student.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7AE72-F8FE-4A58-93F2-EFF76E42D28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842846" y="6356351"/>
            <a:ext cx="3615104" cy="365125"/>
          </a:xfrm>
        </p:spPr>
        <p:txBody>
          <a:bodyPr/>
          <a:lstStyle/>
          <a:p>
            <a:r>
              <a:rPr lang="en-US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232792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173813"/>
            <a:ext cx="6080263" cy="903874"/>
          </a:xfrm>
        </p:spPr>
        <p:txBody>
          <a:bodyPr/>
          <a:lstStyle/>
          <a:p>
            <a:r>
              <a:rPr lang="en-US" dirty="0"/>
              <a:t>Initial Test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20" y="1045031"/>
            <a:ext cx="8069580" cy="5301415"/>
          </a:xfrm>
        </p:spPr>
        <p:txBody>
          <a:bodyPr>
            <a:noAutofit/>
          </a:bodyPr>
          <a:lstStyle/>
          <a:p>
            <a:r>
              <a:rPr lang="en-US" sz="3600" dirty="0"/>
              <a:t>250 meters long</a:t>
            </a:r>
          </a:p>
          <a:p>
            <a:r>
              <a:rPr lang="en-US" sz="3600" dirty="0"/>
              <a:t>Initially 2 lanes</a:t>
            </a:r>
          </a:p>
          <a:p>
            <a:pPr lvl="1"/>
            <a:r>
              <a:rPr lang="en-US" sz="2800" dirty="0"/>
              <a:t>Lane 1 – basic tests</a:t>
            </a:r>
          </a:p>
          <a:p>
            <a:pPr lvl="1"/>
            <a:r>
              <a:rPr lang="en-US" sz="2800" dirty="0"/>
              <a:t>Lane 2 – add </a:t>
            </a:r>
            <a:r>
              <a:rPr lang="en-US" sz="2800" dirty="0" err="1"/>
              <a:t>confusers</a:t>
            </a:r>
            <a:endParaRPr lang="en-US" sz="2800" dirty="0"/>
          </a:p>
          <a:p>
            <a:pPr lvl="2"/>
            <a:r>
              <a:rPr lang="en-US" dirty="0"/>
              <a:t>Stop signs</a:t>
            </a:r>
          </a:p>
          <a:p>
            <a:pPr lvl="2"/>
            <a:r>
              <a:rPr lang="en-US" dirty="0"/>
              <a:t>Large corner cubes  to simulate other lidars. </a:t>
            </a:r>
          </a:p>
          <a:p>
            <a:pPr lvl="1"/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year may add 3</a:t>
            </a:r>
            <a:r>
              <a:rPr lang="en-US" sz="2800" baseline="30000" dirty="0"/>
              <a:t>rd</a:t>
            </a:r>
            <a:r>
              <a:rPr lang="en-US" sz="2800" dirty="0"/>
              <a:t> lane for weather</a:t>
            </a:r>
          </a:p>
          <a:p>
            <a:r>
              <a:rPr lang="en-US" sz="3600" dirty="0"/>
              <a:t>Range finder to measure range to targets</a:t>
            </a:r>
          </a:p>
          <a:p>
            <a:r>
              <a:rPr lang="en-US" sz="3600" dirty="0"/>
              <a:t>Ground truth Lidar</a:t>
            </a:r>
          </a:p>
          <a:p>
            <a:pPr lvl="1"/>
            <a:r>
              <a:rPr lang="en-US" sz="3200" dirty="0"/>
              <a:t>Thank you Charlies</a:t>
            </a:r>
          </a:p>
        </p:txBody>
      </p:sp>
    </p:spTree>
    <p:extLst>
      <p:ext uri="{BB962C8B-B14F-4D97-AF65-F5344CB8AC3E}">
        <p14:creationId xmlns:p14="http://schemas.microsoft.com/office/powerpoint/2010/main" val="7602359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9B771E3-D489-485B-8BC3-8F48B69B5A1E}" vid="{080FBB35-45AD-4467-8636-4403DAB238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1AC019AFBB3478968EB49A12E85D1" ma:contentTypeVersion="2" ma:contentTypeDescription="Create a new document." ma:contentTypeScope="" ma:versionID="1d49a34b4a590ee7f6af0ac8ea4e8176">
  <xsd:schema xmlns:xsd="http://www.w3.org/2001/XMLSchema" xmlns:xs="http://www.w3.org/2001/XMLSchema" xmlns:p="http://schemas.microsoft.com/office/2006/metadata/properties" xmlns:ns2="788edd04-c02d-421f-8263-c1464f0cbc94" targetNamespace="http://schemas.microsoft.com/office/2006/metadata/properties" ma:root="true" ma:fieldsID="0f73a242443d75b0f91aeb5673a27f1a" ns2:_="">
    <xsd:import namespace="788edd04-c02d-421f-8263-c1464f0cb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edd04-c02d-421f-8263-c1464f0cb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4B31CC-D5FD-4497-94DB-41B76D9A4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8edd04-c02d-421f-8263-c1464f0cb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42ADF2-E347-4BAC-8BEB-14900637F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3380CC-4D09-48ED-B3FE-C2EDF36877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2738</TotalTime>
  <Words>867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Franklin Gothic Demi Cond</vt:lpstr>
      <vt:lpstr>Times New Roman</vt:lpstr>
      <vt:lpstr>Theme2</vt:lpstr>
      <vt:lpstr>Auto Lidar Benchmarking</vt:lpstr>
      <vt:lpstr>Auto Lidar benchmarking</vt:lpstr>
      <vt:lpstr>Autonomous Vehicles</vt:lpstr>
      <vt:lpstr>Eye Safety Considerations</vt:lpstr>
      <vt:lpstr>Coherent vs Direct Detection</vt:lpstr>
      <vt:lpstr>Laser Options</vt:lpstr>
      <vt:lpstr>Team</vt:lpstr>
      <vt:lpstr>Team</vt:lpstr>
      <vt:lpstr>Initial Test Range</vt:lpstr>
      <vt:lpstr>Lane 1</vt:lpstr>
      <vt:lpstr>Lane 2 tests</vt:lpstr>
      <vt:lpstr>Working on processing</vt:lpstr>
      <vt:lpstr>Conference Interaction</vt:lpstr>
      <vt:lpstr>Moving Toward Standards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Beam Steering Info</dc:title>
  <dc:creator>Paul McManamon</dc:creator>
  <cp:lastModifiedBy>Paul McManamon</cp:lastModifiedBy>
  <cp:revision>57</cp:revision>
  <dcterms:created xsi:type="dcterms:W3CDTF">2020-01-30T14:36:31Z</dcterms:created>
  <dcterms:modified xsi:type="dcterms:W3CDTF">2020-08-05T20:51:19Z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0x010100B0A1AC019AFBB3478968EB49A12E85D1</vt:lpwstr>
  </property>
</Properties>
</file>