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0"/>
  </p:notesMasterIdLst>
  <p:handoutMasterIdLst>
    <p:handoutMasterId r:id="rId21"/>
  </p:handoutMasterIdLst>
  <p:sldIdLst>
    <p:sldId id="256" r:id="rId3"/>
    <p:sldId id="348" r:id="rId4"/>
    <p:sldId id="361" r:id="rId5"/>
    <p:sldId id="354" r:id="rId6"/>
    <p:sldId id="362" r:id="rId7"/>
    <p:sldId id="883" r:id="rId8"/>
    <p:sldId id="360" r:id="rId9"/>
    <p:sldId id="333" r:id="rId10"/>
    <p:sldId id="318" r:id="rId11"/>
    <p:sldId id="468" r:id="rId12"/>
    <p:sldId id="1326" r:id="rId13"/>
    <p:sldId id="1327" r:id="rId14"/>
    <p:sldId id="874" r:id="rId15"/>
    <p:sldId id="878" r:id="rId16"/>
    <p:sldId id="267" r:id="rId17"/>
    <p:sldId id="317" r:id="rId18"/>
    <p:sldId id="880" r:id="rId19"/>
  </p:sldIdLst>
  <p:sldSz cx="18288000" cy="10287000"/>
  <p:notesSz cx="6858000" cy="9144000"/>
  <p:defaultTextStyle>
    <a:defPPr>
      <a:defRPr lang="sv-SE"/>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9" userDrawn="1">
          <p15:clr>
            <a:srgbClr val="A4A3A4"/>
          </p15:clr>
        </p15:guide>
        <p15:guide id="2" pos="117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raig Brower" initials="" lastIdx="1" clrIdx="0"/>
  <p:cmAuthor id="1" name="Eric Von Eckartsberg"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A00"/>
    <a:srgbClr val="CC0000"/>
    <a:srgbClr val="1E1E1E"/>
    <a:srgbClr val="676E4B"/>
    <a:srgbClr val="404040"/>
    <a:srgbClr val="0073FF"/>
    <a:srgbClr val="7D6847"/>
    <a:srgbClr val="122C33"/>
    <a:srgbClr val="515344"/>
    <a:srgbClr val="1C25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2" autoAdjust="0"/>
    <p:restoredTop sz="96327" autoAdjust="0"/>
  </p:normalViewPr>
  <p:slideViewPr>
    <p:cSldViewPr snapToGrid="0">
      <p:cViewPr varScale="1">
        <p:scale>
          <a:sx n="71" d="100"/>
          <a:sy n="71" d="100"/>
        </p:scale>
        <p:origin x="216" y="536"/>
      </p:cViewPr>
      <p:guideLst>
        <p:guide orient="horz" pos="1879"/>
        <p:guide pos="117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40"/>
    </p:cViewPr>
  </p:sorterViewPr>
  <p:notesViewPr>
    <p:cSldViewPr snapToGrid="0">
      <p:cViewPr varScale="1">
        <p:scale>
          <a:sx n="110" d="100"/>
          <a:sy n="110" d="100"/>
        </p:scale>
        <p:origin x="-3656"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976B3974-ED15-47D4-97BF-C64B25A37E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latin typeface="Arial" panose="020B0604020202020204" pitchFamily="34" charset="0"/>
            </a:endParaRPr>
          </a:p>
        </p:txBody>
      </p:sp>
      <p:sp>
        <p:nvSpPr>
          <p:cNvPr id="3" name="Platshållare för datum 2">
            <a:extLst>
              <a:ext uri="{FF2B5EF4-FFF2-40B4-BE49-F238E27FC236}">
                <a16:creationId xmlns:a16="http://schemas.microsoft.com/office/drawing/2014/main" id="{C595F8BB-9644-4F5C-BEFF-27ED3EBE52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C1A09F1-62F8-4648-8126-FD025EC7F0D6}" type="datetimeFigureOut">
              <a:rPr lang="sv-SE" smtClean="0">
                <a:latin typeface="Arial" panose="020B0604020202020204" pitchFamily="34" charset="0"/>
              </a:rPr>
              <a:t>2020-08-05</a:t>
            </a:fld>
            <a:endParaRPr lang="sv-SE" dirty="0">
              <a:latin typeface="Arial" panose="020B0604020202020204" pitchFamily="34" charset="0"/>
            </a:endParaRPr>
          </a:p>
        </p:txBody>
      </p:sp>
      <p:sp>
        <p:nvSpPr>
          <p:cNvPr id="4" name="Platshållare för sidfot 3">
            <a:extLst>
              <a:ext uri="{FF2B5EF4-FFF2-40B4-BE49-F238E27FC236}">
                <a16:creationId xmlns:a16="http://schemas.microsoft.com/office/drawing/2014/main" id="{8B1269D1-F163-4EF9-BEF1-992E8EE535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latin typeface="Arial" panose="020B0604020202020204" pitchFamily="34" charset="0"/>
            </a:endParaRPr>
          </a:p>
        </p:txBody>
      </p:sp>
      <p:sp>
        <p:nvSpPr>
          <p:cNvPr id="5" name="Platshållare för bildnummer 4">
            <a:extLst>
              <a:ext uri="{FF2B5EF4-FFF2-40B4-BE49-F238E27FC236}">
                <a16:creationId xmlns:a16="http://schemas.microsoft.com/office/drawing/2014/main" id="{B21C0C7C-B277-4E71-A884-B33CF01D9B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D84C2A-1A3B-4C02-8915-80227A95E3D4}" type="slidenum">
              <a:rPr lang="sv-SE" smtClean="0">
                <a:latin typeface="Arial" panose="020B0604020202020204" pitchFamily="34" charset="0"/>
              </a:rPr>
              <a:t>‹#›</a:t>
            </a:fld>
            <a:endParaRPr lang="sv-SE" dirty="0">
              <a:latin typeface="Arial" panose="020B0604020202020204" pitchFamily="34" charset="0"/>
            </a:endParaRPr>
          </a:p>
        </p:txBody>
      </p:sp>
    </p:spTree>
    <p:extLst>
      <p:ext uri="{BB962C8B-B14F-4D97-AF65-F5344CB8AC3E}">
        <p14:creationId xmlns:p14="http://schemas.microsoft.com/office/powerpoint/2010/main" val="28539572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8335FF25-9E5A-4C54-A8FD-F6B9FA38AA10}" type="datetimeFigureOut">
              <a:rPr lang="en-US" smtClean="0"/>
              <a:pPr/>
              <a:t>8/5/20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1476DE0A-D144-4F92-AE3B-FD6EBAA85D1D}" type="slidenum">
              <a:rPr lang="en-US" smtClean="0"/>
              <a:pPr/>
              <a:t>‹#›</a:t>
            </a:fld>
            <a:endParaRPr lang="en-US" dirty="0"/>
          </a:p>
        </p:txBody>
      </p:sp>
    </p:spTree>
    <p:extLst>
      <p:ext uri="{BB962C8B-B14F-4D97-AF65-F5344CB8AC3E}">
        <p14:creationId xmlns:p14="http://schemas.microsoft.com/office/powerpoint/2010/main" val="1063601249"/>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Arial" panose="020B0604020202020204" pitchFamily="34" charset="0"/>
        <a:ea typeface="+mn-ea"/>
        <a:cs typeface="+mn-cs"/>
      </a:defRPr>
    </a:lvl1pPr>
    <a:lvl2pPr marL="685800" algn="l" defTabSz="1371600" rtl="0" eaLnBrk="1" latinLnBrk="0" hangingPunct="1">
      <a:defRPr sz="1800" kern="1200">
        <a:solidFill>
          <a:schemeClr val="tx1"/>
        </a:solidFill>
        <a:latin typeface="Arial" panose="020B0604020202020204" pitchFamily="34" charset="0"/>
        <a:ea typeface="+mn-ea"/>
        <a:cs typeface="+mn-cs"/>
      </a:defRPr>
    </a:lvl2pPr>
    <a:lvl3pPr marL="1371600" algn="l" defTabSz="1371600" rtl="0" eaLnBrk="1" latinLnBrk="0" hangingPunct="1">
      <a:defRPr sz="1800" kern="1200">
        <a:solidFill>
          <a:schemeClr val="tx1"/>
        </a:solidFill>
        <a:latin typeface="Arial" panose="020B0604020202020204" pitchFamily="34" charset="0"/>
        <a:ea typeface="+mn-ea"/>
        <a:cs typeface="+mn-cs"/>
      </a:defRPr>
    </a:lvl3pPr>
    <a:lvl4pPr marL="2057400" algn="l" defTabSz="1371600" rtl="0" eaLnBrk="1" latinLnBrk="0" hangingPunct="1">
      <a:defRPr sz="1800" kern="1200">
        <a:solidFill>
          <a:schemeClr val="tx1"/>
        </a:solidFill>
        <a:latin typeface="Arial" panose="020B0604020202020204" pitchFamily="34" charset="0"/>
        <a:ea typeface="+mn-ea"/>
        <a:cs typeface="+mn-cs"/>
      </a:defRPr>
    </a:lvl4pPr>
    <a:lvl5pPr marL="2743200" algn="l" defTabSz="1371600" rtl="0" eaLnBrk="1" latinLnBrk="0" hangingPunct="1">
      <a:defRPr sz="1800" kern="1200">
        <a:solidFill>
          <a:schemeClr val="tx1"/>
        </a:solidFill>
        <a:latin typeface="Arial" panose="020B0604020202020204" pitchFamily="34" charset="0"/>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76DE0A-D144-4F92-AE3B-FD6EBAA85D1D}" type="slidenum">
              <a:rPr lang="en-US" smtClean="0"/>
              <a:t>1</a:t>
            </a:fld>
            <a:endParaRPr lang="en-US" dirty="0"/>
          </a:p>
        </p:txBody>
      </p:sp>
    </p:spTree>
    <p:extLst>
      <p:ext uri="{BB962C8B-B14F-4D97-AF65-F5344CB8AC3E}">
        <p14:creationId xmlns:p14="http://schemas.microsoft.com/office/powerpoint/2010/main" val="1439740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76DE0A-D144-4F92-AE3B-FD6EBAA85D1D}" type="slidenum">
              <a:rPr lang="en-US" smtClean="0"/>
              <a:t>15</a:t>
            </a:fld>
            <a:endParaRPr lang="en-US" dirty="0"/>
          </a:p>
        </p:txBody>
      </p:sp>
    </p:spTree>
    <p:extLst>
      <p:ext uri="{BB962C8B-B14F-4D97-AF65-F5344CB8AC3E}">
        <p14:creationId xmlns:p14="http://schemas.microsoft.com/office/powerpoint/2010/main" val="2912533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76DE0A-D144-4F92-AE3B-FD6EBAA85D1D}" type="slidenum">
              <a:rPr lang="en-US" smtClean="0"/>
              <a:pPr/>
              <a:t>2</a:t>
            </a:fld>
            <a:endParaRPr lang="en-US" dirty="0"/>
          </a:p>
        </p:txBody>
      </p:sp>
    </p:spTree>
    <p:extLst>
      <p:ext uri="{BB962C8B-B14F-4D97-AF65-F5344CB8AC3E}">
        <p14:creationId xmlns:p14="http://schemas.microsoft.com/office/powerpoint/2010/main" val="119856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76DE0A-D144-4F92-AE3B-FD6EBAA85D1D}" type="slidenum">
              <a:rPr lang="en-US" smtClean="0"/>
              <a:pPr/>
              <a:t>3</a:t>
            </a:fld>
            <a:endParaRPr lang="en-US" dirty="0"/>
          </a:p>
        </p:txBody>
      </p:sp>
    </p:spTree>
    <p:extLst>
      <p:ext uri="{BB962C8B-B14F-4D97-AF65-F5344CB8AC3E}">
        <p14:creationId xmlns:p14="http://schemas.microsoft.com/office/powerpoint/2010/main" val="3702724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Vricon has developed and implemented means to calculate predicted error information as a metadata layer inside of the 3D surface model</a:t>
            </a:r>
          </a:p>
          <a:p>
            <a:endParaRPr lang="en-US" sz="1400" dirty="0"/>
          </a:p>
          <a:p>
            <a:r>
              <a:rPr lang="en-US" sz="1400" dirty="0"/>
              <a:t>Predicted Error: A user can click on any point to instantly return error metadata</a:t>
            </a:r>
          </a:p>
          <a:p>
            <a:pPr marL="285750" indent="-285750">
              <a:buFont typeface="Arial"/>
              <a:buChar char="•"/>
            </a:pPr>
            <a:r>
              <a:rPr lang="en-US" sz="1400" dirty="0"/>
              <a:t>CE90/LE90 as well as full error covariance available</a:t>
            </a:r>
          </a:p>
          <a:p>
            <a:pPr marL="285750" indent="-285750">
              <a:buFont typeface="Arial"/>
              <a:buChar char="•"/>
            </a:pPr>
            <a:r>
              <a:rPr lang="en-US" sz="1400" dirty="0"/>
              <a:t>3D visualization of full error ellipses</a:t>
            </a:r>
          </a:p>
          <a:p>
            <a:r>
              <a:rPr lang="en-US" sz="1400" dirty="0"/>
              <a:t>Other Metadata:  Examples shown on the right show error metadata visualized, however other metadata can be included as well (Date range used for 3D production, FOM for P3DR’d image, etc.) </a:t>
            </a:r>
            <a:br>
              <a:rPr lang="en-US" sz="1400" dirty="0"/>
            </a:br>
            <a:endParaRPr lang="en-US" sz="1400" dirty="0"/>
          </a:p>
          <a:p>
            <a:endParaRPr lang="en-US" sz="1400" dirty="0"/>
          </a:p>
        </p:txBody>
      </p:sp>
      <p:sp>
        <p:nvSpPr>
          <p:cNvPr id="4" name="Slide Number Placeholder 3"/>
          <p:cNvSpPr>
            <a:spLocks noGrp="1"/>
          </p:cNvSpPr>
          <p:nvPr>
            <p:ph type="sldNum" sz="quarter" idx="10"/>
          </p:nvPr>
        </p:nvSpPr>
        <p:spPr/>
        <p:txBody>
          <a:bodyPr/>
          <a:lstStyle/>
          <a:p>
            <a:fld id="{1476DE0A-D144-4F92-AE3B-FD6EBAA85D1D}" type="slidenum">
              <a:rPr lang="en-US" smtClean="0"/>
              <a:pPr/>
              <a:t>7</a:t>
            </a:fld>
            <a:endParaRPr lang="en-US" dirty="0"/>
          </a:p>
        </p:txBody>
      </p:sp>
    </p:spTree>
    <p:extLst>
      <p:ext uri="{BB962C8B-B14F-4D97-AF65-F5344CB8AC3E}">
        <p14:creationId xmlns:p14="http://schemas.microsoft.com/office/powerpoint/2010/main" val="3743832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76DE0A-D144-4F92-AE3B-FD6EBAA85D1D}" type="slidenum">
              <a:rPr lang="en-US" smtClean="0"/>
              <a:pPr/>
              <a:t>8</a:t>
            </a:fld>
            <a:endParaRPr lang="en-US" dirty="0"/>
          </a:p>
        </p:txBody>
      </p:sp>
    </p:spTree>
    <p:extLst>
      <p:ext uri="{BB962C8B-B14F-4D97-AF65-F5344CB8AC3E}">
        <p14:creationId xmlns:p14="http://schemas.microsoft.com/office/powerpoint/2010/main" val="2203931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806123F-3BE5-4749-B01C-5D4A3932C378}" type="slidenum">
              <a:rPr lang="sv-SE" smtClean="0"/>
              <a:pPr>
                <a:defRPr/>
              </a:pPr>
              <a:t>11</a:t>
            </a:fld>
            <a:endParaRPr lang="sv-SE"/>
          </a:p>
        </p:txBody>
      </p:sp>
    </p:spTree>
    <p:extLst>
      <p:ext uri="{BB962C8B-B14F-4D97-AF65-F5344CB8AC3E}">
        <p14:creationId xmlns:p14="http://schemas.microsoft.com/office/powerpoint/2010/main" val="299826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806123F-3BE5-4749-B01C-5D4A3932C378}" type="slidenum">
              <a:rPr lang="sv-SE" smtClean="0"/>
              <a:pPr>
                <a:defRPr/>
              </a:pPr>
              <a:t>12</a:t>
            </a:fld>
            <a:endParaRPr lang="sv-SE"/>
          </a:p>
        </p:txBody>
      </p:sp>
    </p:spTree>
    <p:extLst>
      <p:ext uri="{BB962C8B-B14F-4D97-AF65-F5344CB8AC3E}">
        <p14:creationId xmlns:p14="http://schemas.microsoft.com/office/powerpoint/2010/main" val="745880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xfrm>
            <a:off x="685800" y="1143000"/>
            <a:ext cx="5486400" cy="3086100"/>
          </a:xfrm>
          <a:ln/>
        </p:spPr>
      </p:sp>
      <p:sp>
        <p:nvSpPr>
          <p:cNvPr id="10243" name="Notes Placeholder 2"/>
          <p:cNvSpPr>
            <a:spLocks noGrp="1"/>
          </p:cNvSpPr>
          <p:nvPr>
            <p:ph type="body" idx="1"/>
          </p:nvPr>
        </p:nvSpPr>
        <p:spPr>
          <a:noFill/>
          <a:ln/>
        </p:spPr>
        <p:txBody>
          <a:bodyPr/>
          <a:lstStyle/>
          <a:p>
            <a:pPr eaLnBrk="1" hangingPunct="1">
              <a:spcBef>
                <a:spcPct val="0"/>
              </a:spcBef>
            </a:pPr>
            <a:endParaRPr lang="en-US" dirty="0"/>
          </a:p>
        </p:txBody>
      </p:sp>
      <p:sp>
        <p:nvSpPr>
          <p:cNvPr id="10244" name="Slide Number Placeholder 3"/>
          <p:cNvSpPr txBox="1">
            <a:spLocks noGrp="1"/>
          </p:cNvSpPr>
          <p:nvPr/>
        </p:nvSpPr>
        <p:spPr bwMode="auto">
          <a:xfrm>
            <a:off x="3964730" y="8817612"/>
            <a:ext cx="3031386" cy="464503"/>
          </a:xfrm>
          <a:prstGeom prst="rect">
            <a:avLst/>
          </a:prstGeom>
          <a:noFill/>
          <a:ln w="9525">
            <a:noFill/>
            <a:miter lim="800000"/>
            <a:headEnd/>
            <a:tailEnd/>
          </a:ln>
        </p:spPr>
        <p:txBody>
          <a:bodyPr lIns="92949" tIns="46474" rIns="92949" bIns="46474" anchor="b"/>
          <a:lstStyle/>
          <a:p>
            <a:pPr algn="r" defTabSz="928787"/>
            <a:fld id="{9C74EFA1-1BC8-4C97-B8DC-B69E14BC8F6A}" type="slidenum">
              <a:rPr lang="en-US" sz="1200"/>
              <a:pPr algn="r" defTabSz="928787"/>
              <a:t>13</a:t>
            </a:fld>
            <a:endParaRPr lang="en-US" sz="1200" dirty="0"/>
          </a:p>
        </p:txBody>
      </p:sp>
    </p:spTree>
    <p:extLst>
      <p:ext uri="{BB962C8B-B14F-4D97-AF65-F5344CB8AC3E}">
        <p14:creationId xmlns:p14="http://schemas.microsoft.com/office/powerpoint/2010/main" val="2704313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32A3CC99-F2E0-4417-A7AE-978B74ECB463}"/>
              </a:ext>
            </a:extLst>
          </p:cNvPr>
          <p:cNvSpPr>
            <a:spLocks noGrp="1"/>
          </p:cNvSpPr>
          <p:nvPr>
            <p:ph type="title"/>
          </p:nvPr>
        </p:nvSpPr>
        <p:spPr/>
        <p:txBody>
          <a:bodyPr/>
          <a:lstStyle/>
          <a:p>
            <a:r>
              <a:rPr lang="en-US" noProof="0"/>
              <a:t>Klicka här för att ändra mall för rubrikformat</a:t>
            </a:r>
          </a:p>
        </p:txBody>
      </p:sp>
      <p:sp>
        <p:nvSpPr>
          <p:cNvPr id="7" name="Platshållare för datum 3"/>
          <p:cNvSpPr>
            <a:spLocks noGrp="1"/>
          </p:cNvSpPr>
          <p:nvPr>
            <p:ph type="dt" sz="half" idx="2"/>
          </p:nvPr>
        </p:nvSpPr>
        <p:spPr>
          <a:xfrm>
            <a:off x="914400" y="9680004"/>
            <a:ext cx="6501408" cy="547688"/>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en-US"/>
              <a:t>Vricon One World Terrain Solution / </a:t>
            </a:r>
            <a:r>
              <a:rPr lang="en-US" b="1"/>
              <a:t>THE GLOBE IN 3D</a:t>
            </a:r>
            <a:endParaRPr lang="en-US" b="1" dirty="0"/>
          </a:p>
        </p:txBody>
      </p:sp>
      <p:sp>
        <p:nvSpPr>
          <p:cNvPr id="8" name="Platshållare för sidfot 4"/>
          <p:cNvSpPr>
            <a:spLocks noGrp="1"/>
          </p:cNvSpPr>
          <p:nvPr>
            <p:ph type="ftr" sz="quarter" idx="3"/>
          </p:nvPr>
        </p:nvSpPr>
        <p:spPr>
          <a:xfrm>
            <a:off x="11592272" y="9132316"/>
            <a:ext cx="5791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r>
              <a:rPr lang="en-US"/>
              <a:t>VRICON proprietary</a:t>
            </a:r>
            <a:endParaRPr lang="en-US" dirty="0"/>
          </a:p>
        </p:txBody>
      </p:sp>
      <p:sp>
        <p:nvSpPr>
          <p:cNvPr id="9" name="Platshållare för bildnummer 5"/>
          <p:cNvSpPr>
            <a:spLocks noGrp="1"/>
          </p:cNvSpPr>
          <p:nvPr>
            <p:ph type="sldNum" sz="quarter" idx="4"/>
          </p:nvPr>
        </p:nvSpPr>
        <p:spPr>
          <a:xfrm>
            <a:off x="13106400" y="9780388"/>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27F0B53-9592-4779-891F-997228E46E01}" type="slidenum">
              <a:rPr lang="en-US" noProof="0" smtClean="0"/>
              <a:t>‹#›</a:t>
            </a:fld>
            <a:endParaRPr lang="en-US"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noProof="0"/>
              <a:t>Klicka här för att ändra format</a:t>
            </a:r>
          </a:p>
        </p:txBody>
      </p:sp>
      <p:sp>
        <p:nvSpPr>
          <p:cNvPr id="3" name="Platshållare för lodrät text 2"/>
          <p:cNvSpPr>
            <a:spLocks noGrp="1"/>
          </p:cNvSpPr>
          <p:nvPr>
            <p:ph type="body" orient="vert" idx="1"/>
          </p:nvPr>
        </p:nvSpPr>
        <p:spPr/>
        <p:txBody>
          <a:bodyPr vert="eaVert"/>
          <a:lstStyle/>
          <a:p>
            <a:pPr lvl="0"/>
            <a:r>
              <a:rPr lang="en-US" noProof="0"/>
              <a:t>Klicka här för att ändra format på bakgrundstexten</a:t>
            </a:r>
          </a:p>
          <a:p>
            <a:pPr lvl="1"/>
            <a:r>
              <a:rPr lang="en-US" noProof="0"/>
              <a:t>Nivå två</a:t>
            </a:r>
          </a:p>
          <a:p>
            <a:pPr lvl="2"/>
            <a:r>
              <a:rPr lang="en-US" noProof="0"/>
              <a:t>Nivå tre</a:t>
            </a:r>
          </a:p>
          <a:p>
            <a:pPr lvl="3"/>
            <a:r>
              <a:rPr lang="en-US" noProof="0"/>
              <a:t>Nivå fyra</a:t>
            </a:r>
          </a:p>
          <a:p>
            <a:pPr lvl="4"/>
            <a:r>
              <a:rPr lang="en-US" noProof="0"/>
              <a:t>Nivå fem</a:t>
            </a:r>
          </a:p>
        </p:txBody>
      </p:sp>
      <p:sp>
        <p:nvSpPr>
          <p:cNvPr id="7" name="Platshållare för datum 3"/>
          <p:cNvSpPr>
            <a:spLocks noGrp="1"/>
          </p:cNvSpPr>
          <p:nvPr>
            <p:ph type="dt" sz="half" idx="2"/>
          </p:nvPr>
        </p:nvSpPr>
        <p:spPr>
          <a:xfrm>
            <a:off x="914400" y="9680004"/>
            <a:ext cx="6501408" cy="547688"/>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en-US"/>
              <a:t>Vricon One World Terrain Solution / </a:t>
            </a:r>
            <a:r>
              <a:rPr lang="en-US" b="1"/>
              <a:t>THE GLOBE IN 3D</a:t>
            </a:r>
            <a:endParaRPr lang="en-US" b="1" dirty="0"/>
          </a:p>
        </p:txBody>
      </p:sp>
      <p:sp>
        <p:nvSpPr>
          <p:cNvPr id="8" name="Platshållare för sidfot 4"/>
          <p:cNvSpPr>
            <a:spLocks noGrp="1"/>
          </p:cNvSpPr>
          <p:nvPr>
            <p:ph type="ftr" sz="quarter" idx="3"/>
          </p:nvPr>
        </p:nvSpPr>
        <p:spPr>
          <a:xfrm>
            <a:off x="11592272" y="9132316"/>
            <a:ext cx="5791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r>
              <a:rPr lang="en-US"/>
              <a:t>VRICON proprietary</a:t>
            </a:r>
            <a:endParaRPr lang="en-US" dirty="0"/>
          </a:p>
        </p:txBody>
      </p:sp>
      <p:sp>
        <p:nvSpPr>
          <p:cNvPr id="9" name="Platshållare för bildnummer 5"/>
          <p:cNvSpPr>
            <a:spLocks noGrp="1"/>
          </p:cNvSpPr>
          <p:nvPr>
            <p:ph type="sldNum" sz="quarter" idx="4"/>
          </p:nvPr>
        </p:nvSpPr>
        <p:spPr>
          <a:xfrm>
            <a:off x="13106400" y="9780388"/>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27F0B53-9592-4779-891F-997228E46E01}" type="slidenum">
              <a:rPr lang="en-US" noProof="0" smtClean="0"/>
              <a:t>‹#›</a:t>
            </a:fld>
            <a:endParaRPr lang="en-US"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13258800" y="411959"/>
            <a:ext cx="4114800" cy="8777288"/>
          </a:xfrm>
        </p:spPr>
        <p:txBody>
          <a:bodyPr vert="eaVert"/>
          <a:lstStyle/>
          <a:p>
            <a:r>
              <a:rPr lang="en-US" noProof="0"/>
              <a:t>Klicka här för att ändra format</a:t>
            </a:r>
          </a:p>
        </p:txBody>
      </p:sp>
      <p:sp>
        <p:nvSpPr>
          <p:cNvPr id="3" name="Platshållare för lodrät text 2"/>
          <p:cNvSpPr>
            <a:spLocks noGrp="1"/>
          </p:cNvSpPr>
          <p:nvPr>
            <p:ph type="body" orient="vert" idx="1"/>
          </p:nvPr>
        </p:nvSpPr>
        <p:spPr>
          <a:xfrm>
            <a:off x="914400" y="411959"/>
            <a:ext cx="12039600" cy="8777288"/>
          </a:xfrm>
        </p:spPr>
        <p:txBody>
          <a:bodyPr vert="eaVert"/>
          <a:lstStyle/>
          <a:p>
            <a:pPr lvl="0"/>
            <a:r>
              <a:rPr lang="en-US" noProof="0"/>
              <a:t>Klicka här för att ändra format på bakgrundstexten</a:t>
            </a:r>
          </a:p>
          <a:p>
            <a:pPr lvl="1"/>
            <a:r>
              <a:rPr lang="en-US" noProof="0"/>
              <a:t>Nivå två</a:t>
            </a:r>
          </a:p>
          <a:p>
            <a:pPr lvl="2"/>
            <a:r>
              <a:rPr lang="en-US" noProof="0"/>
              <a:t>Nivå tre</a:t>
            </a:r>
          </a:p>
          <a:p>
            <a:pPr lvl="3"/>
            <a:r>
              <a:rPr lang="en-US" noProof="0"/>
              <a:t>Nivå fyra</a:t>
            </a:r>
          </a:p>
          <a:p>
            <a:pPr lvl="4"/>
            <a:r>
              <a:rPr lang="en-US" noProof="0"/>
              <a:t>Nivå fem</a:t>
            </a:r>
          </a:p>
        </p:txBody>
      </p:sp>
      <p:sp>
        <p:nvSpPr>
          <p:cNvPr id="7" name="Platshållare för datum 3"/>
          <p:cNvSpPr>
            <a:spLocks noGrp="1"/>
          </p:cNvSpPr>
          <p:nvPr>
            <p:ph type="dt" sz="half" idx="2"/>
          </p:nvPr>
        </p:nvSpPr>
        <p:spPr>
          <a:xfrm>
            <a:off x="914400" y="9680004"/>
            <a:ext cx="6501408" cy="547688"/>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en-US"/>
              <a:t>Vricon One World Terrain Solution / </a:t>
            </a:r>
            <a:r>
              <a:rPr lang="en-US" b="1"/>
              <a:t>THE GLOBE IN 3D</a:t>
            </a:r>
            <a:endParaRPr lang="en-US" b="1" dirty="0"/>
          </a:p>
        </p:txBody>
      </p:sp>
      <p:sp>
        <p:nvSpPr>
          <p:cNvPr id="8" name="Platshållare för sidfot 4"/>
          <p:cNvSpPr>
            <a:spLocks noGrp="1"/>
          </p:cNvSpPr>
          <p:nvPr>
            <p:ph type="ftr" sz="quarter" idx="3"/>
          </p:nvPr>
        </p:nvSpPr>
        <p:spPr>
          <a:xfrm>
            <a:off x="11592272" y="9132316"/>
            <a:ext cx="5791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r>
              <a:rPr lang="en-US"/>
              <a:t>VRICON proprietary</a:t>
            </a:r>
            <a:endParaRPr lang="en-US" dirty="0"/>
          </a:p>
        </p:txBody>
      </p:sp>
      <p:sp>
        <p:nvSpPr>
          <p:cNvPr id="9" name="Platshållare för bildnummer 5"/>
          <p:cNvSpPr>
            <a:spLocks noGrp="1"/>
          </p:cNvSpPr>
          <p:nvPr>
            <p:ph type="sldNum" sz="quarter" idx="4"/>
          </p:nvPr>
        </p:nvSpPr>
        <p:spPr>
          <a:xfrm>
            <a:off x="13106400" y="9780388"/>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27F0B53-9592-4779-891F-997228E46E01}" type="slidenum">
              <a:rPr lang="en-US" noProof="0" smtClean="0"/>
              <a:t>‹#›</a:t>
            </a:fld>
            <a:endParaRPr lang="en-US" noProof="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156D9B80-4BF6-4F55-A378-6B9E69F85A58}" type="datetime1">
              <a:rPr lang="sv-SE" smtClean="0"/>
              <a:t>2020-08-05</a:t>
            </a:fld>
            <a:endParaRPr lang="sv-SE" dirty="0"/>
          </a:p>
        </p:txBody>
      </p:sp>
      <p:sp>
        <p:nvSpPr>
          <p:cNvPr id="5" name="Platshållare för sidfot 4"/>
          <p:cNvSpPr>
            <a:spLocks noGrp="1"/>
          </p:cNvSpPr>
          <p:nvPr>
            <p:ph type="ftr" sz="quarter" idx="11"/>
          </p:nvPr>
        </p:nvSpPr>
        <p:spPr>
          <a:xfrm>
            <a:off x="15336688" y="9379014"/>
            <a:ext cx="2880320" cy="259180"/>
          </a:xfrm>
        </p:spPr>
        <p:txBody>
          <a:bodyPr/>
          <a:lstStyle>
            <a:lvl1pPr>
              <a:defRPr sz="1000">
                <a:solidFill>
                  <a:schemeClr val="bg1"/>
                </a:solidFill>
                <a:latin typeface="Arial" panose="020B0604020202020204" pitchFamily="34" charset="0"/>
                <a:cs typeface="Arial" panose="020B0604020202020204" pitchFamily="34" charset="0"/>
              </a:defRPr>
            </a:lvl1pPr>
          </a:lstStyle>
          <a:p>
            <a:r>
              <a:rPr lang="en-US"/>
              <a:t>VRICON company confidential and proprietary</a:t>
            </a:r>
            <a:endParaRPr lang="sv-SE" dirty="0"/>
          </a:p>
        </p:txBody>
      </p:sp>
      <p:sp>
        <p:nvSpPr>
          <p:cNvPr id="6" name="Platshållare för bildnummer 5"/>
          <p:cNvSpPr>
            <a:spLocks noGrp="1"/>
          </p:cNvSpPr>
          <p:nvPr>
            <p:ph type="sldNum" sz="quarter" idx="12"/>
          </p:nvPr>
        </p:nvSpPr>
        <p:spPr/>
        <p:txBody>
          <a:bodyPr/>
          <a:lstStyle/>
          <a:p>
            <a:fld id="{227F0B53-9592-4779-891F-997228E46E01}" type="slidenum">
              <a:rPr lang="sv-SE" smtClean="0"/>
              <a:t>‹#›</a:t>
            </a:fld>
            <a:endParaRPr lang="sv-SE" dirty="0"/>
          </a:p>
        </p:txBody>
      </p:sp>
      <p:sp>
        <p:nvSpPr>
          <p:cNvPr id="12" name="Rubrik 11">
            <a:extLst>
              <a:ext uri="{FF2B5EF4-FFF2-40B4-BE49-F238E27FC236}">
                <a16:creationId xmlns:a16="http://schemas.microsoft.com/office/drawing/2014/main" id="{32A3CC99-F2E0-4417-A7AE-978B74ECB463}"/>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2493314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t Slide Type 1">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7138654" y="8862011"/>
            <a:ext cx="656867" cy="657731"/>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2400313"/>
            <a:ext cx="16459200" cy="6248399"/>
          </a:xfrm>
        </p:spPr>
        <p:txBody>
          <a:bodyPr/>
          <a:lstStyle/>
          <a:p>
            <a:pPr lvl="0"/>
            <a:r>
              <a:rPr lang="en-US"/>
              <a:t>Edit Master text styles</a:t>
            </a:r>
          </a:p>
          <a:p>
            <a:pPr lvl="1"/>
            <a:r>
              <a:rPr lang="en-US"/>
              <a:t>Second level</a:t>
            </a:r>
          </a:p>
          <a:p>
            <a:pPr lvl="2"/>
            <a:r>
              <a:rPr lang="en-US"/>
              <a:t>Third level</a:t>
            </a:r>
          </a:p>
        </p:txBody>
      </p:sp>
      <p:sp>
        <p:nvSpPr>
          <p:cNvPr id="7" name="Text Placeholder 7"/>
          <p:cNvSpPr>
            <a:spLocks noGrp="1"/>
          </p:cNvSpPr>
          <p:nvPr>
            <p:ph type="body" sz="quarter" idx="15" hasCustomPrompt="1"/>
          </p:nvPr>
        </p:nvSpPr>
        <p:spPr>
          <a:xfrm>
            <a:off x="0" y="9753600"/>
            <a:ext cx="18288000" cy="419100"/>
          </a:xfrm>
        </p:spPr>
        <p:txBody>
          <a:bodyPr anchor="ctr">
            <a:normAutofit/>
          </a:bodyPr>
          <a:lstStyle>
            <a:lvl1pPr algn="r">
              <a:defRPr sz="2599">
                <a:solidFill>
                  <a:srgbClr val="192F43"/>
                </a:solidFill>
                <a:latin typeface="Franklin Gothic Medium Cond" panose="020B0606030402020204" pitchFamily="34" charset="0"/>
              </a:defRPr>
            </a:lvl1pPr>
          </a:lstStyle>
          <a:p>
            <a:pPr lvl="0"/>
            <a:r>
              <a:rPr lang="en-US" dirty="0"/>
              <a:t>CLASSIFICATION</a:t>
            </a:r>
          </a:p>
        </p:txBody>
      </p:sp>
      <p:sp>
        <p:nvSpPr>
          <p:cNvPr id="8" name="Text Placeholder 7"/>
          <p:cNvSpPr>
            <a:spLocks noGrp="1"/>
          </p:cNvSpPr>
          <p:nvPr>
            <p:ph type="body" sz="quarter" idx="16" hasCustomPrompt="1"/>
          </p:nvPr>
        </p:nvSpPr>
        <p:spPr>
          <a:xfrm>
            <a:off x="0" y="152400"/>
            <a:ext cx="18288000" cy="419100"/>
          </a:xfrm>
        </p:spPr>
        <p:txBody>
          <a:bodyPr anchor="ctr">
            <a:normAutofit/>
          </a:bodyPr>
          <a:lstStyle>
            <a:lvl1pPr>
              <a:defRPr sz="2599">
                <a:solidFill>
                  <a:srgbClr val="192F43"/>
                </a:solidFill>
                <a:latin typeface="Franklin Gothic Medium Cond" panose="020B0606030402020204" pitchFamily="34" charset="0"/>
              </a:defRPr>
            </a:lvl1pPr>
          </a:lstStyle>
          <a:p>
            <a:pPr lvl="0"/>
            <a:r>
              <a:rPr lang="en-US" dirty="0"/>
              <a:t>CLASSIFICATION</a:t>
            </a:r>
          </a:p>
        </p:txBody>
      </p:sp>
      <p:pic>
        <p:nvPicPr>
          <p:cNvPr id="17" name="Picture 16"/>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5854518" y="8870518"/>
            <a:ext cx="621794" cy="649226"/>
          </a:xfrm>
          <a:prstGeom prst="rect">
            <a:avLst/>
          </a:prstGeom>
        </p:spPr>
      </p:pic>
      <p:pic>
        <p:nvPicPr>
          <p:cNvPr id="18" name="Picture 17"/>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6490887" y="8863660"/>
            <a:ext cx="576074" cy="662942"/>
          </a:xfrm>
          <a:prstGeom prst="rect">
            <a:avLst/>
          </a:prstGeom>
        </p:spPr>
      </p:pic>
      <p:pic>
        <p:nvPicPr>
          <p:cNvPr id="19" name="Picture 18"/>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5212354" y="8849944"/>
            <a:ext cx="566930" cy="690374"/>
          </a:xfrm>
          <a:prstGeom prst="rect">
            <a:avLst/>
          </a:prstGeom>
        </p:spPr>
      </p:pic>
    </p:spTree>
    <p:extLst>
      <p:ext uri="{BB962C8B-B14F-4D97-AF65-F5344CB8AC3E}">
        <p14:creationId xmlns:p14="http://schemas.microsoft.com/office/powerpoint/2010/main" val="144277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721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7"/>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CC39339-B0EE-6540-9A69-D9BFA441AB53}"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AA427-8A5F-AD41-9665-36D2EDEA567E}" type="slidenum">
              <a:rPr lang="en-US" smtClean="0"/>
              <a:t>‹#›</a:t>
            </a:fld>
            <a:endParaRPr lang="en-US"/>
          </a:p>
        </p:txBody>
      </p:sp>
    </p:spTree>
    <p:extLst>
      <p:ext uri="{BB962C8B-B14F-4D97-AF65-F5344CB8AC3E}">
        <p14:creationId xmlns:p14="http://schemas.microsoft.com/office/powerpoint/2010/main" val="510054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C39339-B0EE-6540-9A69-D9BFA441AB53}"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AA427-8A5F-AD41-9665-36D2EDEA567E}" type="slidenum">
              <a:rPr lang="en-US" smtClean="0"/>
              <a:t>‹#›</a:t>
            </a:fld>
            <a:endParaRPr lang="en-US"/>
          </a:p>
        </p:txBody>
      </p:sp>
    </p:spTree>
    <p:extLst>
      <p:ext uri="{BB962C8B-B14F-4D97-AF65-F5344CB8AC3E}">
        <p14:creationId xmlns:p14="http://schemas.microsoft.com/office/powerpoint/2010/main" val="2242740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5" y="6610350"/>
            <a:ext cx="15544800" cy="204311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444625" y="4360863"/>
            <a:ext cx="15544800" cy="22494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C39339-B0EE-6540-9A69-D9BFA441AB53}"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AA427-8A5F-AD41-9665-36D2EDEA567E}" type="slidenum">
              <a:rPr lang="en-US" smtClean="0"/>
              <a:t>‹#›</a:t>
            </a:fld>
            <a:endParaRPr lang="en-US"/>
          </a:p>
        </p:txBody>
      </p:sp>
    </p:spTree>
    <p:extLst>
      <p:ext uri="{BB962C8B-B14F-4D97-AF65-F5344CB8AC3E}">
        <p14:creationId xmlns:p14="http://schemas.microsoft.com/office/powerpoint/2010/main" val="2511651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0"/>
            <a:ext cx="8153400" cy="6789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20200" y="2400300"/>
            <a:ext cx="8153400" cy="6789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C39339-B0EE-6540-9A69-D9BFA441AB53}" type="datetimeFigureOut">
              <a:rPr lang="en-US" smtClean="0"/>
              <a:t>8/5/20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9AA427-8A5F-AD41-9665-36D2EDEA567E}" type="slidenum">
              <a:rPr lang="en-US" smtClean="0"/>
              <a:t>‹#›</a:t>
            </a:fld>
            <a:endParaRPr lang="en-US"/>
          </a:p>
        </p:txBody>
      </p:sp>
    </p:spTree>
    <p:extLst>
      <p:ext uri="{BB962C8B-B14F-4D97-AF65-F5344CB8AC3E}">
        <p14:creationId xmlns:p14="http://schemas.microsoft.com/office/powerpoint/2010/main" val="924527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3463"/>
            <a:ext cx="8080375" cy="958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4400" y="3262313"/>
            <a:ext cx="8080375" cy="5927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0" y="2303463"/>
            <a:ext cx="8083550" cy="958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9290050" y="3262313"/>
            <a:ext cx="8083550" cy="5927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C39339-B0EE-6540-9A69-D9BFA441AB53}" type="datetimeFigureOut">
              <a:rPr lang="en-US" smtClean="0"/>
              <a:t>8/5/20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9AA427-8A5F-AD41-9665-36D2EDEA567E}" type="slidenum">
              <a:rPr lang="en-US" smtClean="0"/>
              <a:t>‹#›</a:t>
            </a:fld>
            <a:endParaRPr lang="en-US"/>
          </a:p>
        </p:txBody>
      </p:sp>
    </p:spTree>
    <p:extLst>
      <p:ext uri="{BB962C8B-B14F-4D97-AF65-F5344CB8AC3E}">
        <p14:creationId xmlns:p14="http://schemas.microsoft.com/office/powerpoint/2010/main" val="2739065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noProof="0"/>
              <a:t>Klicka här för att ändra format</a:t>
            </a:r>
          </a:p>
        </p:txBody>
      </p:sp>
      <p:sp>
        <p:nvSpPr>
          <p:cNvPr id="3" name="Platshållare för innehåll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noProof="0" dirty="0" err="1"/>
              <a:t>Klicka</a:t>
            </a:r>
            <a:r>
              <a:rPr lang="en-US" noProof="0" dirty="0"/>
              <a:t> </a:t>
            </a:r>
            <a:r>
              <a:rPr lang="en-US" noProof="0" dirty="0" err="1"/>
              <a:t>här</a:t>
            </a:r>
            <a:r>
              <a:rPr lang="en-US" noProof="0" dirty="0"/>
              <a:t> </a:t>
            </a:r>
            <a:r>
              <a:rPr lang="en-US" noProof="0" dirty="0" err="1"/>
              <a:t>för</a:t>
            </a:r>
            <a:r>
              <a:rPr lang="en-US" noProof="0" dirty="0"/>
              <a:t> </a:t>
            </a:r>
            <a:r>
              <a:rPr lang="en-US" noProof="0" dirty="0" err="1"/>
              <a:t>att</a:t>
            </a:r>
            <a:r>
              <a:rPr lang="en-US" noProof="0" dirty="0"/>
              <a:t> </a:t>
            </a:r>
            <a:r>
              <a:rPr lang="en-US" noProof="0" dirty="0" err="1"/>
              <a:t>ändra</a:t>
            </a:r>
            <a:r>
              <a:rPr lang="en-US" noProof="0" dirty="0"/>
              <a:t> format </a:t>
            </a:r>
            <a:r>
              <a:rPr lang="en-US" noProof="0" dirty="0" err="1"/>
              <a:t>på</a:t>
            </a:r>
            <a:r>
              <a:rPr lang="en-US" noProof="0" dirty="0"/>
              <a:t> </a:t>
            </a:r>
            <a:r>
              <a:rPr lang="en-US" noProof="0" dirty="0" err="1"/>
              <a:t>bakgrundstexten</a:t>
            </a:r>
            <a:endParaRPr lang="en-US" noProof="0" dirty="0"/>
          </a:p>
          <a:p>
            <a:pPr lvl="1"/>
            <a:r>
              <a:rPr lang="en-US" noProof="0" dirty="0" err="1"/>
              <a:t>Nivå</a:t>
            </a:r>
            <a:r>
              <a:rPr lang="en-US" noProof="0" dirty="0"/>
              <a:t> </a:t>
            </a:r>
            <a:r>
              <a:rPr lang="en-US" noProof="0" dirty="0" err="1"/>
              <a:t>två</a:t>
            </a:r>
            <a:endParaRPr lang="en-US" noProof="0" dirty="0"/>
          </a:p>
          <a:p>
            <a:pPr lvl="2"/>
            <a:r>
              <a:rPr lang="en-US" noProof="0" dirty="0" err="1"/>
              <a:t>Nivå</a:t>
            </a:r>
            <a:r>
              <a:rPr lang="en-US" noProof="0" dirty="0"/>
              <a:t> </a:t>
            </a:r>
            <a:r>
              <a:rPr lang="en-US" noProof="0" dirty="0" err="1"/>
              <a:t>tre</a:t>
            </a:r>
            <a:endParaRPr lang="en-US" noProof="0" dirty="0"/>
          </a:p>
          <a:p>
            <a:pPr lvl="3"/>
            <a:r>
              <a:rPr lang="en-US" noProof="0" dirty="0" err="1"/>
              <a:t>Nivå</a:t>
            </a:r>
            <a:r>
              <a:rPr lang="en-US" noProof="0" dirty="0"/>
              <a:t> </a:t>
            </a:r>
            <a:r>
              <a:rPr lang="en-US" noProof="0" dirty="0" err="1"/>
              <a:t>fyra</a:t>
            </a:r>
            <a:endParaRPr lang="en-US" noProof="0" dirty="0"/>
          </a:p>
          <a:p>
            <a:pPr lvl="4"/>
            <a:r>
              <a:rPr lang="en-US" noProof="0" dirty="0" err="1"/>
              <a:t>Nivå</a:t>
            </a:r>
            <a:r>
              <a:rPr lang="en-US" noProof="0" dirty="0"/>
              <a:t> fem</a:t>
            </a:r>
          </a:p>
        </p:txBody>
      </p:sp>
      <p:sp>
        <p:nvSpPr>
          <p:cNvPr id="8" name="Platshållare för datum 3"/>
          <p:cNvSpPr>
            <a:spLocks noGrp="1"/>
          </p:cNvSpPr>
          <p:nvPr>
            <p:ph type="dt" sz="half" idx="2"/>
          </p:nvPr>
        </p:nvSpPr>
        <p:spPr>
          <a:xfrm>
            <a:off x="914400" y="9680004"/>
            <a:ext cx="6501408" cy="547688"/>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en-US"/>
              <a:t>Vricon One World Terrain Solution / </a:t>
            </a:r>
            <a:r>
              <a:rPr lang="en-US" b="1"/>
              <a:t>THE GLOBE IN 3D</a:t>
            </a:r>
            <a:endParaRPr lang="en-US" b="1" dirty="0"/>
          </a:p>
        </p:txBody>
      </p:sp>
      <p:sp>
        <p:nvSpPr>
          <p:cNvPr id="9" name="Platshållare för sidfot 4"/>
          <p:cNvSpPr>
            <a:spLocks noGrp="1"/>
          </p:cNvSpPr>
          <p:nvPr>
            <p:ph type="ftr" sz="quarter" idx="3"/>
          </p:nvPr>
        </p:nvSpPr>
        <p:spPr>
          <a:xfrm>
            <a:off x="11592272" y="9132316"/>
            <a:ext cx="5791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r>
              <a:rPr lang="en-US"/>
              <a:t>VRICON proprietary</a:t>
            </a:r>
            <a:endParaRPr lang="en-US" dirty="0"/>
          </a:p>
        </p:txBody>
      </p:sp>
      <p:sp>
        <p:nvSpPr>
          <p:cNvPr id="10" name="Platshållare för bildnummer 5"/>
          <p:cNvSpPr>
            <a:spLocks noGrp="1"/>
          </p:cNvSpPr>
          <p:nvPr>
            <p:ph type="sldNum" sz="quarter" idx="4"/>
          </p:nvPr>
        </p:nvSpPr>
        <p:spPr>
          <a:xfrm>
            <a:off x="13106400" y="9780388"/>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27F0B53-9592-4779-891F-997228E46E01}" type="slidenum">
              <a:rPr lang="en-US" noProof="0" smtClean="0"/>
              <a:t>‹#›</a:t>
            </a:fld>
            <a:endParaRPr lang="en-US" noProof="0"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C39339-B0EE-6540-9A69-D9BFA441AB53}" type="datetimeFigureOut">
              <a:rPr lang="en-US" smtClean="0"/>
              <a:t>8/5/20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9AA427-8A5F-AD41-9665-36D2EDEA567E}" type="slidenum">
              <a:rPr lang="en-US" smtClean="0"/>
              <a:t>‹#›</a:t>
            </a:fld>
            <a:endParaRPr lang="en-US"/>
          </a:p>
        </p:txBody>
      </p:sp>
    </p:spTree>
    <p:extLst>
      <p:ext uri="{BB962C8B-B14F-4D97-AF65-F5344CB8AC3E}">
        <p14:creationId xmlns:p14="http://schemas.microsoft.com/office/powerpoint/2010/main" val="184308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C39339-B0EE-6540-9A69-D9BFA441AB53}" type="datetimeFigureOut">
              <a:rPr lang="en-US" smtClean="0"/>
              <a:t>8/5/20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9AA427-8A5F-AD41-9665-36D2EDEA567E}" type="slidenum">
              <a:rPr lang="en-US" smtClean="0"/>
              <a:t>‹#›</a:t>
            </a:fld>
            <a:endParaRPr lang="en-US"/>
          </a:p>
        </p:txBody>
      </p:sp>
    </p:spTree>
    <p:extLst>
      <p:ext uri="{BB962C8B-B14F-4D97-AF65-F5344CB8AC3E}">
        <p14:creationId xmlns:p14="http://schemas.microsoft.com/office/powerpoint/2010/main" val="4247623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09575"/>
            <a:ext cx="6016625" cy="17430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7150100" y="409575"/>
            <a:ext cx="10223500" cy="87804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2152650"/>
            <a:ext cx="6016625" cy="70373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C39339-B0EE-6540-9A69-D9BFA441AB53}" type="datetimeFigureOut">
              <a:rPr lang="en-US" smtClean="0"/>
              <a:t>8/5/20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9AA427-8A5F-AD41-9665-36D2EDEA567E}" type="slidenum">
              <a:rPr lang="en-US" smtClean="0"/>
              <a:t>‹#›</a:t>
            </a:fld>
            <a:endParaRPr lang="en-US"/>
          </a:p>
        </p:txBody>
      </p:sp>
    </p:spTree>
    <p:extLst>
      <p:ext uri="{BB962C8B-B14F-4D97-AF65-F5344CB8AC3E}">
        <p14:creationId xmlns:p14="http://schemas.microsoft.com/office/powerpoint/2010/main" val="2722831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5" y="7200900"/>
            <a:ext cx="10972800" cy="85090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584575" y="919163"/>
            <a:ext cx="10972800" cy="6172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584575" y="8051800"/>
            <a:ext cx="10972800" cy="1206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CC39339-B0EE-6540-9A69-D9BFA441AB53}" type="datetimeFigureOut">
              <a:rPr lang="en-US" smtClean="0"/>
              <a:t>8/5/20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9AA427-8A5F-AD41-9665-36D2EDEA567E}" type="slidenum">
              <a:rPr lang="en-US" smtClean="0"/>
              <a:t>‹#›</a:t>
            </a:fld>
            <a:endParaRPr lang="en-US"/>
          </a:p>
        </p:txBody>
      </p:sp>
    </p:spTree>
    <p:extLst>
      <p:ext uri="{BB962C8B-B14F-4D97-AF65-F5344CB8AC3E}">
        <p14:creationId xmlns:p14="http://schemas.microsoft.com/office/powerpoint/2010/main" val="1968838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C39339-B0EE-6540-9A69-D9BFA441AB53}"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AA427-8A5F-AD41-9665-36D2EDEA567E}" type="slidenum">
              <a:rPr lang="en-US" smtClean="0"/>
              <a:t>‹#›</a:t>
            </a:fld>
            <a:endParaRPr lang="en-US"/>
          </a:p>
        </p:txBody>
      </p:sp>
    </p:spTree>
    <p:extLst>
      <p:ext uri="{BB962C8B-B14F-4D97-AF65-F5344CB8AC3E}">
        <p14:creationId xmlns:p14="http://schemas.microsoft.com/office/powerpoint/2010/main" val="317922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2750"/>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2750"/>
            <a:ext cx="121920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C39339-B0EE-6540-9A69-D9BFA441AB53}" type="datetimeFigureOut">
              <a:rPr lang="en-US" smtClean="0"/>
              <a:t>8/5/20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9AA427-8A5F-AD41-9665-36D2EDEA567E}" type="slidenum">
              <a:rPr lang="en-US" smtClean="0"/>
              <a:t>‹#›</a:t>
            </a:fld>
            <a:endParaRPr lang="en-US"/>
          </a:p>
        </p:txBody>
      </p:sp>
    </p:spTree>
    <p:extLst>
      <p:ext uri="{BB962C8B-B14F-4D97-AF65-F5344CB8AC3E}">
        <p14:creationId xmlns:p14="http://schemas.microsoft.com/office/powerpoint/2010/main" val="2086774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1444626" y="6610352"/>
            <a:ext cx="15544800" cy="2043113"/>
          </a:xfrm>
        </p:spPr>
        <p:txBody>
          <a:bodyPr anchor="t"/>
          <a:lstStyle>
            <a:lvl1pPr algn="l">
              <a:defRPr sz="6000" b="1" cap="all"/>
            </a:lvl1pPr>
          </a:lstStyle>
          <a:p>
            <a:r>
              <a:rPr lang="en-US" noProof="0"/>
              <a:t>Klicka här för att ändra format</a:t>
            </a:r>
          </a:p>
        </p:txBody>
      </p:sp>
      <p:sp>
        <p:nvSpPr>
          <p:cNvPr id="3" name="Platshållare för text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noProof="0"/>
              <a:t>Klicka här för att ändra format på bakgrundstexten</a:t>
            </a:r>
          </a:p>
        </p:txBody>
      </p:sp>
      <p:sp>
        <p:nvSpPr>
          <p:cNvPr id="7" name="Platshållare för datum 3"/>
          <p:cNvSpPr>
            <a:spLocks noGrp="1"/>
          </p:cNvSpPr>
          <p:nvPr>
            <p:ph type="dt" sz="half" idx="2"/>
          </p:nvPr>
        </p:nvSpPr>
        <p:spPr>
          <a:xfrm>
            <a:off x="914400" y="9680004"/>
            <a:ext cx="6501408" cy="547688"/>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en-US"/>
              <a:t>Vricon One World Terrain Solution / </a:t>
            </a:r>
            <a:r>
              <a:rPr lang="en-US" b="1"/>
              <a:t>THE GLOBE IN 3D</a:t>
            </a:r>
            <a:endParaRPr lang="en-US" b="1" dirty="0"/>
          </a:p>
        </p:txBody>
      </p:sp>
      <p:sp>
        <p:nvSpPr>
          <p:cNvPr id="8" name="Platshållare för sidfot 4"/>
          <p:cNvSpPr>
            <a:spLocks noGrp="1"/>
          </p:cNvSpPr>
          <p:nvPr>
            <p:ph type="ftr" sz="quarter" idx="3"/>
          </p:nvPr>
        </p:nvSpPr>
        <p:spPr>
          <a:xfrm>
            <a:off x="11592272" y="9132316"/>
            <a:ext cx="5791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r>
              <a:rPr lang="en-US"/>
              <a:t>VRICON proprietary</a:t>
            </a:r>
            <a:endParaRPr lang="en-US" dirty="0"/>
          </a:p>
        </p:txBody>
      </p:sp>
      <p:sp>
        <p:nvSpPr>
          <p:cNvPr id="9" name="Platshållare för bildnummer 5"/>
          <p:cNvSpPr>
            <a:spLocks noGrp="1"/>
          </p:cNvSpPr>
          <p:nvPr>
            <p:ph type="sldNum" sz="quarter" idx="4"/>
          </p:nvPr>
        </p:nvSpPr>
        <p:spPr>
          <a:xfrm>
            <a:off x="13106400" y="9780388"/>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27F0B53-9592-4779-891F-997228E46E01}" type="slidenum">
              <a:rPr lang="en-US" noProof="0" smtClean="0"/>
              <a:t>‹#›</a:t>
            </a:fld>
            <a:endParaRPr lang="en-US"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noProof="0"/>
              <a:t>Klicka här för att ändra format</a:t>
            </a:r>
          </a:p>
        </p:txBody>
      </p:sp>
      <p:sp>
        <p:nvSpPr>
          <p:cNvPr id="3" name="Platshållare för innehåll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noProof="0"/>
              <a:t>Klicka här för att ändra format på bakgrundstexten</a:t>
            </a:r>
          </a:p>
          <a:p>
            <a:pPr lvl="1"/>
            <a:r>
              <a:rPr lang="en-US" noProof="0"/>
              <a:t>Nivå två</a:t>
            </a:r>
          </a:p>
          <a:p>
            <a:pPr lvl="2"/>
            <a:r>
              <a:rPr lang="en-US" noProof="0"/>
              <a:t>Nivå tre</a:t>
            </a:r>
          </a:p>
          <a:p>
            <a:pPr lvl="3"/>
            <a:r>
              <a:rPr lang="en-US" noProof="0"/>
              <a:t>Nivå fyra</a:t>
            </a:r>
          </a:p>
          <a:p>
            <a:pPr lvl="4"/>
            <a:r>
              <a:rPr lang="en-US" noProof="0"/>
              <a:t>Nivå fem</a:t>
            </a:r>
          </a:p>
        </p:txBody>
      </p:sp>
      <p:sp>
        <p:nvSpPr>
          <p:cNvPr id="4" name="Platshållare för innehåll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noProof="0"/>
              <a:t>Klicka här för att ändra format på bakgrundstexten</a:t>
            </a:r>
          </a:p>
          <a:p>
            <a:pPr lvl="1"/>
            <a:r>
              <a:rPr lang="en-US" noProof="0"/>
              <a:t>Nivå två</a:t>
            </a:r>
          </a:p>
          <a:p>
            <a:pPr lvl="2"/>
            <a:r>
              <a:rPr lang="en-US" noProof="0"/>
              <a:t>Nivå tre</a:t>
            </a:r>
          </a:p>
          <a:p>
            <a:pPr lvl="3"/>
            <a:r>
              <a:rPr lang="en-US" noProof="0"/>
              <a:t>Nivå fyra</a:t>
            </a:r>
          </a:p>
          <a:p>
            <a:pPr lvl="4"/>
            <a:r>
              <a:rPr lang="en-US" noProof="0"/>
              <a:t>Nivå fem</a:t>
            </a:r>
          </a:p>
        </p:txBody>
      </p:sp>
      <p:sp>
        <p:nvSpPr>
          <p:cNvPr id="8" name="Platshållare för datum 3"/>
          <p:cNvSpPr>
            <a:spLocks noGrp="1"/>
          </p:cNvSpPr>
          <p:nvPr>
            <p:ph type="dt" sz="half" idx="10"/>
          </p:nvPr>
        </p:nvSpPr>
        <p:spPr>
          <a:xfrm>
            <a:off x="914400" y="9680004"/>
            <a:ext cx="6501408" cy="547688"/>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en-US"/>
              <a:t>Vricon One World Terrain Solution / </a:t>
            </a:r>
            <a:r>
              <a:rPr lang="en-US" b="1"/>
              <a:t>THE GLOBE IN 3D</a:t>
            </a:r>
            <a:endParaRPr lang="en-US" b="1" dirty="0"/>
          </a:p>
        </p:txBody>
      </p:sp>
      <p:sp>
        <p:nvSpPr>
          <p:cNvPr id="9" name="Platshållare för sidfot 4"/>
          <p:cNvSpPr>
            <a:spLocks noGrp="1"/>
          </p:cNvSpPr>
          <p:nvPr>
            <p:ph type="ftr" sz="quarter" idx="3"/>
          </p:nvPr>
        </p:nvSpPr>
        <p:spPr>
          <a:xfrm>
            <a:off x="11592272" y="9132316"/>
            <a:ext cx="5791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r>
              <a:rPr lang="en-US"/>
              <a:t>VRICON proprietary</a:t>
            </a:r>
            <a:endParaRPr lang="en-US" dirty="0"/>
          </a:p>
        </p:txBody>
      </p:sp>
      <p:sp>
        <p:nvSpPr>
          <p:cNvPr id="10" name="Platshållare för bildnummer 5"/>
          <p:cNvSpPr>
            <a:spLocks noGrp="1"/>
          </p:cNvSpPr>
          <p:nvPr>
            <p:ph type="sldNum" sz="quarter" idx="4"/>
          </p:nvPr>
        </p:nvSpPr>
        <p:spPr>
          <a:xfrm>
            <a:off x="13106400" y="9780388"/>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27F0B53-9592-4779-891F-997228E46E01}" type="slidenum">
              <a:rPr lang="en-US" noProof="0" smtClean="0"/>
              <a:t>‹#›</a:t>
            </a:fld>
            <a:endParaRPr lang="en-US"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en-US" noProof="0"/>
              <a:t>Klicka här för att ändra format</a:t>
            </a:r>
          </a:p>
        </p:txBody>
      </p:sp>
      <p:sp>
        <p:nvSpPr>
          <p:cNvPr id="3" name="Platshållare för text 2"/>
          <p:cNvSpPr>
            <a:spLocks noGrp="1"/>
          </p:cNvSpPr>
          <p:nvPr>
            <p:ph type="body" idx="1"/>
          </p:nvPr>
        </p:nvSpPr>
        <p:spPr>
          <a:xfrm>
            <a:off x="914401" y="2302670"/>
            <a:ext cx="8080376" cy="959643"/>
          </a:xfrm>
        </p:spPr>
        <p:txBody>
          <a:bodyPr anchor="b"/>
          <a:lstStyle>
            <a:lvl1pPr marL="0" indent="0">
              <a:buNone/>
              <a:defRPr sz="3600" b="1">
                <a:solidFill>
                  <a:srgbClr val="FFFFFF"/>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noProof="0"/>
              <a:t>Klicka här för att ändra format på bakgrundstexten</a:t>
            </a:r>
          </a:p>
        </p:txBody>
      </p:sp>
      <p:sp>
        <p:nvSpPr>
          <p:cNvPr id="4" name="Platshållare för innehåll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noProof="0"/>
              <a:t>Klicka här för att ändra format på bakgrundstexten</a:t>
            </a:r>
          </a:p>
          <a:p>
            <a:pPr lvl="1"/>
            <a:r>
              <a:rPr lang="en-US" noProof="0"/>
              <a:t>Nivå två</a:t>
            </a:r>
          </a:p>
          <a:p>
            <a:pPr lvl="2"/>
            <a:r>
              <a:rPr lang="en-US" noProof="0"/>
              <a:t>Nivå tre</a:t>
            </a:r>
          </a:p>
          <a:p>
            <a:pPr lvl="3"/>
            <a:r>
              <a:rPr lang="en-US" noProof="0"/>
              <a:t>Nivå fyra</a:t>
            </a:r>
          </a:p>
          <a:p>
            <a:pPr lvl="4"/>
            <a:r>
              <a:rPr lang="en-US" noProof="0"/>
              <a:t>Nivå fem</a:t>
            </a:r>
          </a:p>
        </p:txBody>
      </p:sp>
      <p:sp>
        <p:nvSpPr>
          <p:cNvPr id="5" name="Platshållare för text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noProof="0"/>
              <a:t>Klicka här för att ändra format på bakgrundstexten</a:t>
            </a:r>
          </a:p>
        </p:txBody>
      </p:sp>
      <p:sp>
        <p:nvSpPr>
          <p:cNvPr id="6" name="Platshållare för innehåll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noProof="0"/>
              <a:t>Klicka här för att ändra format på bakgrundstexten</a:t>
            </a:r>
          </a:p>
          <a:p>
            <a:pPr lvl="1"/>
            <a:r>
              <a:rPr lang="en-US" noProof="0"/>
              <a:t>Nivå två</a:t>
            </a:r>
          </a:p>
          <a:p>
            <a:pPr lvl="2"/>
            <a:r>
              <a:rPr lang="en-US" noProof="0"/>
              <a:t>Nivå tre</a:t>
            </a:r>
          </a:p>
          <a:p>
            <a:pPr lvl="3"/>
            <a:r>
              <a:rPr lang="en-US" noProof="0"/>
              <a:t>Nivå fyra</a:t>
            </a:r>
          </a:p>
          <a:p>
            <a:pPr lvl="4"/>
            <a:r>
              <a:rPr lang="en-US" noProof="0"/>
              <a:t>Nivå fem</a:t>
            </a:r>
          </a:p>
        </p:txBody>
      </p:sp>
      <p:sp>
        <p:nvSpPr>
          <p:cNvPr id="10" name="Platshållare för datum 3"/>
          <p:cNvSpPr>
            <a:spLocks noGrp="1"/>
          </p:cNvSpPr>
          <p:nvPr>
            <p:ph type="dt" sz="half" idx="10"/>
          </p:nvPr>
        </p:nvSpPr>
        <p:spPr>
          <a:xfrm>
            <a:off x="914400" y="9680004"/>
            <a:ext cx="6501408" cy="547688"/>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en-US"/>
              <a:t>Vricon One World Terrain Solution / </a:t>
            </a:r>
            <a:r>
              <a:rPr lang="en-US" b="1"/>
              <a:t>THE GLOBE IN 3D</a:t>
            </a:r>
            <a:endParaRPr lang="en-US" b="1" dirty="0"/>
          </a:p>
        </p:txBody>
      </p:sp>
      <p:sp>
        <p:nvSpPr>
          <p:cNvPr id="11" name="Platshållare för sidfot 4"/>
          <p:cNvSpPr>
            <a:spLocks noGrp="1"/>
          </p:cNvSpPr>
          <p:nvPr>
            <p:ph type="ftr" sz="quarter" idx="11"/>
          </p:nvPr>
        </p:nvSpPr>
        <p:spPr>
          <a:xfrm>
            <a:off x="11592272" y="9132316"/>
            <a:ext cx="5791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r>
              <a:rPr lang="en-US"/>
              <a:t>VRICON proprietary</a:t>
            </a:r>
            <a:endParaRPr lang="en-US" dirty="0"/>
          </a:p>
        </p:txBody>
      </p:sp>
      <p:sp>
        <p:nvSpPr>
          <p:cNvPr id="12" name="Platshållare för bildnummer 5"/>
          <p:cNvSpPr>
            <a:spLocks noGrp="1"/>
          </p:cNvSpPr>
          <p:nvPr>
            <p:ph type="sldNum" sz="quarter" idx="12"/>
          </p:nvPr>
        </p:nvSpPr>
        <p:spPr>
          <a:xfrm>
            <a:off x="13106400" y="9780388"/>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27F0B53-9592-4779-891F-997228E46E01}" type="slidenum">
              <a:rPr lang="en-US" noProof="0" smtClean="0"/>
              <a:t>‹#›</a:t>
            </a:fld>
            <a:endParaRPr lang="en-US"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noProof="0"/>
              <a:t>Klicka här för att ändra format</a:t>
            </a:r>
          </a:p>
        </p:txBody>
      </p:sp>
      <p:sp>
        <p:nvSpPr>
          <p:cNvPr id="6" name="Platshållare för datum 3"/>
          <p:cNvSpPr>
            <a:spLocks noGrp="1"/>
          </p:cNvSpPr>
          <p:nvPr>
            <p:ph type="dt" sz="half" idx="2"/>
          </p:nvPr>
        </p:nvSpPr>
        <p:spPr>
          <a:xfrm>
            <a:off x="914400" y="9680004"/>
            <a:ext cx="6501408" cy="547688"/>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en-US"/>
              <a:t>Vricon One World Terrain Solution / </a:t>
            </a:r>
            <a:r>
              <a:rPr lang="en-US" b="1"/>
              <a:t>THE GLOBE IN 3D</a:t>
            </a:r>
            <a:endParaRPr lang="en-US" b="1" dirty="0"/>
          </a:p>
        </p:txBody>
      </p:sp>
      <p:sp>
        <p:nvSpPr>
          <p:cNvPr id="7" name="Platshållare för sidfot 4"/>
          <p:cNvSpPr>
            <a:spLocks noGrp="1"/>
          </p:cNvSpPr>
          <p:nvPr>
            <p:ph type="ftr" sz="quarter" idx="3"/>
          </p:nvPr>
        </p:nvSpPr>
        <p:spPr>
          <a:xfrm>
            <a:off x="11592272" y="9132316"/>
            <a:ext cx="5791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r>
              <a:rPr lang="en-US"/>
              <a:t>VRICON proprietary</a:t>
            </a:r>
            <a:endParaRPr lang="en-US" dirty="0"/>
          </a:p>
        </p:txBody>
      </p:sp>
      <p:sp>
        <p:nvSpPr>
          <p:cNvPr id="8" name="Platshållare för bildnummer 5"/>
          <p:cNvSpPr>
            <a:spLocks noGrp="1"/>
          </p:cNvSpPr>
          <p:nvPr>
            <p:ph type="sldNum" sz="quarter" idx="4"/>
          </p:nvPr>
        </p:nvSpPr>
        <p:spPr>
          <a:xfrm>
            <a:off x="13106400" y="9780388"/>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27F0B53-9592-4779-891F-997228E46E01}" type="slidenum">
              <a:rPr lang="en-US" noProof="0" smtClean="0"/>
              <a:t>‹#›</a:t>
            </a:fld>
            <a:endParaRPr lang="en-US"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Platshållare för datum 3"/>
          <p:cNvSpPr>
            <a:spLocks noGrp="1"/>
          </p:cNvSpPr>
          <p:nvPr>
            <p:ph type="dt" sz="half" idx="2"/>
          </p:nvPr>
        </p:nvSpPr>
        <p:spPr>
          <a:xfrm>
            <a:off x="914400" y="9680004"/>
            <a:ext cx="6501408" cy="547688"/>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en-US"/>
              <a:t>Vricon One World Terrain Solution / </a:t>
            </a:r>
            <a:r>
              <a:rPr lang="en-US" b="1"/>
              <a:t>THE GLOBE IN 3D</a:t>
            </a:r>
            <a:endParaRPr lang="en-US" b="1" dirty="0"/>
          </a:p>
        </p:txBody>
      </p:sp>
      <p:sp>
        <p:nvSpPr>
          <p:cNvPr id="6" name="Platshållare för sidfot 4"/>
          <p:cNvSpPr>
            <a:spLocks noGrp="1"/>
          </p:cNvSpPr>
          <p:nvPr>
            <p:ph type="ftr" sz="quarter" idx="3"/>
          </p:nvPr>
        </p:nvSpPr>
        <p:spPr>
          <a:xfrm>
            <a:off x="11592272" y="9132316"/>
            <a:ext cx="5791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r>
              <a:rPr lang="en-US"/>
              <a:t>VRICON proprietary</a:t>
            </a:r>
            <a:endParaRPr lang="en-US" dirty="0"/>
          </a:p>
        </p:txBody>
      </p:sp>
      <p:sp>
        <p:nvSpPr>
          <p:cNvPr id="7" name="Platshållare för bildnummer 5"/>
          <p:cNvSpPr>
            <a:spLocks noGrp="1"/>
          </p:cNvSpPr>
          <p:nvPr>
            <p:ph type="sldNum" sz="quarter" idx="4"/>
          </p:nvPr>
        </p:nvSpPr>
        <p:spPr>
          <a:xfrm>
            <a:off x="13106400" y="9780388"/>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27F0B53-9592-4779-891F-997228E46E01}" type="slidenum">
              <a:rPr lang="en-US" noProof="0" smtClean="0"/>
              <a:t>‹#›</a:t>
            </a:fld>
            <a:endParaRPr lang="en-US"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914402" y="409575"/>
            <a:ext cx="6016626" cy="1743075"/>
          </a:xfrm>
        </p:spPr>
        <p:txBody>
          <a:bodyPr anchor="b"/>
          <a:lstStyle>
            <a:lvl1pPr algn="l">
              <a:defRPr sz="3000" b="1"/>
            </a:lvl1pPr>
          </a:lstStyle>
          <a:p>
            <a:r>
              <a:rPr lang="en-US" noProof="0"/>
              <a:t>Klicka här för att ändra format</a:t>
            </a:r>
          </a:p>
        </p:txBody>
      </p:sp>
      <p:sp>
        <p:nvSpPr>
          <p:cNvPr id="3" name="Platshållare för innehåll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noProof="0"/>
              <a:t>Klicka här för att ändra format på bakgrundstexten</a:t>
            </a:r>
          </a:p>
          <a:p>
            <a:pPr lvl="1"/>
            <a:r>
              <a:rPr lang="en-US" noProof="0"/>
              <a:t>Nivå två</a:t>
            </a:r>
          </a:p>
          <a:p>
            <a:pPr lvl="2"/>
            <a:r>
              <a:rPr lang="en-US" noProof="0"/>
              <a:t>Nivå tre</a:t>
            </a:r>
          </a:p>
          <a:p>
            <a:pPr lvl="3"/>
            <a:r>
              <a:rPr lang="en-US" noProof="0"/>
              <a:t>Nivå fyra</a:t>
            </a:r>
          </a:p>
          <a:p>
            <a:pPr lvl="4"/>
            <a:r>
              <a:rPr lang="en-US" noProof="0"/>
              <a:t>Nivå fem</a:t>
            </a:r>
          </a:p>
        </p:txBody>
      </p:sp>
      <p:sp>
        <p:nvSpPr>
          <p:cNvPr id="4" name="Platshållare för text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noProof="0"/>
              <a:t>Klicka här för att ändra format på bakgrundstexten</a:t>
            </a:r>
          </a:p>
        </p:txBody>
      </p:sp>
      <p:sp>
        <p:nvSpPr>
          <p:cNvPr id="8" name="Platshållare för datum 3"/>
          <p:cNvSpPr>
            <a:spLocks noGrp="1"/>
          </p:cNvSpPr>
          <p:nvPr>
            <p:ph type="dt" sz="half" idx="10"/>
          </p:nvPr>
        </p:nvSpPr>
        <p:spPr>
          <a:xfrm>
            <a:off x="914400" y="9680004"/>
            <a:ext cx="6501408" cy="547688"/>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en-US"/>
              <a:t>Vricon One World Terrain Solution / </a:t>
            </a:r>
            <a:r>
              <a:rPr lang="en-US" b="1"/>
              <a:t>THE GLOBE IN 3D</a:t>
            </a:r>
            <a:endParaRPr lang="en-US" b="1" dirty="0"/>
          </a:p>
        </p:txBody>
      </p:sp>
      <p:sp>
        <p:nvSpPr>
          <p:cNvPr id="9" name="Platshållare för sidfot 4"/>
          <p:cNvSpPr>
            <a:spLocks noGrp="1"/>
          </p:cNvSpPr>
          <p:nvPr>
            <p:ph type="ftr" sz="quarter" idx="3"/>
          </p:nvPr>
        </p:nvSpPr>
        <p:spPr>
          <a:xfrm>
            <a:off x="11592272" y="9132316"/>
            <a:ext cx="5791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r>
              <a:rPr lang="en-US"/>
              <a:t>VRICON proprietary</a:t>
            </a:r>
            <a:endParaRPr lang="en-US" dirty="0"/>
          </a:p>
        </p:txBody>
      </p:sp>
      <p:sp>
        <p:nvSpPr>
          <p:cNvPr id="10" name="Platshållare för bildnummer 5"/>
          <p:cNvSpPr>
            <a:spLocks noGrp="1"/>
          </p:cNvSpPr>
          <p:nvPr>
            <p:ph type="sldNum" sz="quarter" idx="4"/>
          </p:nvPr>
        </p:nvSpPr>
        <p:spPr>
          <a:xfrm>
            <a:off x="13106400" y="9780388"/>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27F0B53-9592-4779-891F-997228E46E01}" type="slidenum">
              <a:rPr lang="en-US" noProof="0" smtClean="0"/>
              <a:t>‹#›</a:t>
            </a:fld>
            <a:endParaRPr lang="en-US"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3584576" y="7200900"/>
            <a:ext cx="10972800" cy="850107"/>
          </a:xfrm>
        </p:spPr>
        <p:txBody>
          <a:bodyPr anchor="b"/>
          <a:lstStyle>
            <a:lvl1pPr algn="l">
              <a:defRPr sz="3000" b="1"/>
            </a:lvl1pPr>
          </a:lstStyle>
          <a:p>
            <a:r>
              <a:rPr lang="en-US" noProof="0"/>
              <a:t>Klicka här för att ändra format</a:t>
            </a:r>
          </a:p>
        </p:txBody>
      </p:sp>
      <p:sp>
        <p:nvSpPr>
          <p:cNvPr id="3" name="Platshållare för bild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noProof="0"/>
          </a:p>
        </p:txBody>
      </p:sp>
      <p:sp>
        <p:nvSpPr>
          <p:cNvPr id="4" name="Platshållare för text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noProof="0"/>
              <a:t>Klicka här för att ändra format på bakgrundstexten</a:t>
            </a:r>
          </a:p>
        </p:txBody>
      </p:sp>
      <p:sp>
        <p:nvSpPr>
          <p:cNvPr id="8" name="Platshållare för datum 3"/>
          <p:cNvSpPr>
            <a:spLocks noGrp="1"/>
          </p:cNvSpPr>
          <p:nvPr>
            <p:ph type="dt" sz="half" idx="10"/>
          </p:nvPr>
        </p:nvSpPr>
        <p:spPr>
          <a:xfrm>
            <a:off x="914400" y="9680004"/>
            <a:ext cx="6501408" cy="547688"/>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en-US"/>
              <a:t>Vricon One World Terrain Solution / </a:t>
            </a:r>
            <a:r>
              <a:rPr lang="en-US" b="1"/>
              <a:t>THE GLOBE IN 3D</a:t>
            </a:r>
            <a:endParaRPr lang="en-US" b="1" dirty="0"/>
          </a:p>
        </p:txBody>
      </p:sp>
      <p:sp>
        <p:nvSpPr>
          <p:cNvPr id="9" name="Platshållare för sidfot 4"/>
          <p:cNvSpPr>
            <a:spLocks noGrp="1"/>
          </p:cNvSpPr>
          <p:nvPr>
            <p:ph type="ftr" sz="quarter" idx="3"/>
          </p:nvPr>
        </p:nvSpPr>
        <p:spPr>
          <a:xfrm>
            <a:off x="11592272" y="9132316"/>
            <a:ext cx="5791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r>
              <a:rPr lang="en-US"/>
              <a:t>VRICON proprietary</a:t>
            </a:r>
            <a:endParaRPr lang="en-US" dirty="0"/>
          </a:p>
        </p:txBody>
      </p:sp>
      <p:sp>
        <p:nvSpPr>
          <p:cNvPr id="10" name="Platshållare för bildnummer 5"/>
          <p:cNvSpPr>
            <a:spLocks noGrp="1"/>
          </p:cNvSpPr>
          <p:nvPr>
            <p:ph type="sldNum" sz="quarter" idx="4"/>
          </p:nvPr>
        </p:nvSpPr>
        <p:spPr>
          <a:xfrm>
            <a:off x="13106400" y="9780388"/>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27F0B53-9592-4779-891F-997228E46E01}" type="slidenum">
              <a:rPr lang="en-US" noProof="0" smtClean="0"/>
              <a:t>‹#›</a:t>
            </a:fld>
            <a:endParaRPr lang="en-US"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noProof="0"/>
              <a:t>Klicka här för att ändra format</a:t>
            </a:r>
          </a:p>
        </p:txBody>
      </p:sp>
      <p:sp>
        <p:nvSpPr>
          <p:cNvPr id="3" name="Platshållare för text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noProof="0"/>
              <a:t>Klicka här för att ändra format på bakgrundstexten</a:t>
            </a:r>
          </a:p>
          <a:p>
            <a:pPr lvl="1"/>
            <a:r>
              <a:rPr lang="en-US" noProof="0"/>
              <a:t>Nivå två</a:t>
            </a:r>
          </a:p>
          <a:p>
            <a:pPr lvl="2"/>
            <a:r>
              <a:rPr lang="en-US" noProof="0"/>
              <a:t>Nivå tre</a:t>
            </a:r>
          </a:p>
          <a:p>
            <a:pPr lvl="3"/>
            <a:r>
              <a:rPr lang="en-US" noProof="0"/>
              <a:t>Nivå fyra</a:t>
            </a:r>
          </a:p>
          <a:p>
            <a:pPr lvl="4"/>
            <a:r>
              <a:rPr lang="en-US" noProof="0"/>
              <a:t>Nivå fem</a:t>
            </a:r>
          </a:p>
        </p:txBody>
      </p:sp>
      <p:sp>
        <p:nvSpPr>
          <p:cNvPr id="4" name="Platshållare för datum 3"/>
          <p:cNvSpPr>
            <a:spLocks noGrp="1"/>
          </p:cNvSpPr>
          <p:nvPr>
            <p:ph type="dt" sz="half" idx="2"/>
          </p:nvPr>
        </p:nvSpPr>
        <p:spPr>
          <a:xfrm>
            <a:off x="914400" y="9680004"/>
            <a:ext cx="6501408" cy="547688"/>
          </a:xfrm>
          <a:prstGeom prst="rect">
            <a:avLst/>
          </a:prstGeom>
        </p:spPr>
        <p:txBody>
          <a:bodyPr vert="horz" lIns="91440" tIns="45720" rIns="91440" bIns="45720" rtlCol="0" anchor="ctr"/>
          <a:lstStyle>
            <a:lvl1pPr algn="l">
              <a:defRPr sz="1800">
                <a:solidFill>
                  <a:schemeClr val="tx1">
                    <a:tint val="75000"/>
                  </a:schemeClr>
                </a:solidFill>
              </a:defRPr>
            </a:lvl1pPr>
          </a:lstStyle>
          <a:p>
            <a:r>
              <a:rPr lang="en-US"/>
              <a:t>Vricon One World Terrain Solution / </a:t>
            </a:r>
            <a:r>
              <a:rPr lang="en-US" b="1"/>
              <a:t>THE GLOBE IN 3D</a:t>
            </a:r>
            <a:endParaRPr lang="en-US" b="1" dirty="0"/>
          </a:p>
        </p:txBody>
      </p:sp>
      <p:sp>
        <p:nvSpPr>
          <p:cNvPr id="5" name="Platshållare för sidfot 4"/>
          <p:cNvSpPr>
            <a:spLocks noGrp="1"/>
          </p:cNvSpPr>
          <p:nvPr>
            <p:ph type="ftr" sz="quarter" idx="3"/>
          </p:nvPr>
        </p:nvSpPr>
        <p:spPr>
          <a:xfrm>
            <a:off x="11592272" y="9132316"/>
            <a:ext cx="5791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r>
              <a:rPr lang="en-US"/>
              <a:t>VRICON proprietary</a:t>
            </a:r>
            <a:endParaRPr lang="en-US" dirty="0"/>
          </a:p>
        </p:txBody>
      </p:sp>
      <p:sp>
        <p:nvSpPr>
          <p:cNvPr id="6" name="Platshållare för bildnummer 5"/>
          <p:cNvSpPr>
            <a:spLocks noGrp="1"/>
          </p:cNvSpPr>
          <p:nvPr>
            <p:ph type="sldNum" sz="quarter" idx="4"/>
          </p:nvPr>
        </p:nvSpPr>
        <p:spPr>
          <a:xfrm>
            <a:off x="13106400" y="9780388"/>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27F0B53-9592-4779-891F-997228E46E01}" type="slidenum">
              <a:rPr lang="en-US" noProof="0" smtClean="0"/>
              <a:t>‹#›</a:t>
            </a:fld>
            <a:endParaRPr lang="en-US" noProof="0" dirty="0"/>
          </a:p>
        </p:txBody>
      </p:sp>
      <p:cxnSp>
        <p:nvCxnSpPr>
          <p:cNvPr id="8" name="Straight Connector 7">
            <a:extLst>
              <a:ext uri="{FF2B5EF4-FFF2-40B4-BE49-F238E27FC236}">
                <a16:creationId xmlns:a16="http://schemas.microsoft.com/office/drawing/2014/main" id="{07F73BD8-8EB5-43B1-97BA-8788FD6C0F6D}"/>
              </a:ext>
            </a:extLst>
          </p:cNvPr>
          <p:cNvCxnSpPr/>
          <p:nvPr userDrawn="1"/>
        </p:nvCxnSpPr>
        <p:spPr>
          <a:xfrm>
            <a:off x="0" y="9752012"/>
            <a:ext cx="18288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 id="2147483678" r:id="rId13"/>
    <p:sldLayoutId id="2147483679" r:id="rId14"/>
  </p:sldLayoutIdLst>
  <p:hf sldNum="0" hdr="0" dt="0"/>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sv-SE"/>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2750"/>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0"/>
            <a:ext cx="16459200" cy="67897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5"/>
            <a:ext cx="42672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CCC39339-B0EE-6540-9A69-D9BFA441AB53}" type="datetimeFigureOut">
              <a:rPr lang="en-US" smtClean="0"/>
              <a:t>8/5/20</a:t>
            </a:fld>
            <a:endParaRPr lang="en-US"/>
          </a:p>
        </p:txBody>
      </p:sp>
      <p:sp>
        <p:nvSpPr>
          <p:cNvPr id="5" name="Footer Placeholder 4"/>
          <p:cNvSpPr>
            <a:spLocks noGrp="1"/>
          </p:cNvSpPr>
          <p:nvPr>
            <p:ph type="ftr" sz="quarter" idx="3"/>
          </p:nvPr>
        </p:nvSpPr>
        <p:spPr>
          <a:xfrm>
            <a:off x="6248400" y="9534525"/>
            <a:ext cx="5791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5"/>
            <a:ext cx="42672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A29AA427-8A5F-AD41-9665-36D2EDEA567E}" type="slidenum">
              <a:rPr lang="en-US" smtClean="0"/>
              <a:t>‹#›</a:t>
            </a:fld>
            <a:endParaRPr lang="en-US"/>
          </a:p>
        </p:txBody>
      </p:sp>
    </p:spTree>
    <p:extLst>
      <p:ext uri="{BB962C8B-B14F-4D97-AF65-F5344CB8AC3E}">
        <p14:creationId xmlns:p14="http://schemas.microsoft.com/office/powerpoint/2010/main" val="288054290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28.tif"/></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hyperlink" Target="mailto:Barry.tilton@vricon.u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hyperlink" Target="https://commons.wikimedia.org/w/index.php?title=File:Mesh_overview.jpg&amp;action=edit&amp;redlink=1" TargetMode="External"/><Relationship Id="rId3" Type="http://schemas.openxmlformats.org/officeDocument/2006/relationships/image" Target="../media/image9.jpg"/><Relationship Id="rId7" Type="http://schemas.openxmlformats.org/officeDocument/2006/relationships/hyperlink" Target="https://commons.wikimedia.org/wiki/User_talk:Lobsterbake"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commons.wikimedia.org/w/index.php?title=User:Lobsterbake&amp;action=edit&amp;redlink=1" TargetMode="External"/><Relationship Id="rId11" Type="http://schemas.openxmlformats.org/officeDocument/2006/relationships/image" Target="../media/image10.png"/><Relationship Id="rId5" Type="http://schemas.openxmlformats.org/officeDocument/2006/relationships/hyperlink" Target="https://en.wikipedia.org/wiki/" TargetMode="External"/><Relationship Id="rId10" Type="http://schemas.openxmlformats.org/officeDocument/2006/relationships/image" Target="../media/image14.JPG"/><Relationship Id="rId4" Type="http://schemas.openxmlformats.org/officeDocument/2006/relationships/hyperlink" Target="https://en.wikipedia.org/wiki/User:Rchoetzlein" TargetMode="Externa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hyperlink" Target="https://commons.wikimedia.org/w/index.php?title=File:Mesh_overview.jpg&amp;action=edit&amp;redlink=1" TargetMode="External"/><Relationship Id="rId3" Type="http://schemas.openxmlformats.org/officeDocument/2006/relationships/image" Target="../media/image9.jpg"/><Relationship Id="rId7" Type="http://schemas.openxmlformats.org/officeDocument/2006/relationships/hyperlink" Target="https://commons.wikimedia.org/wiki/User_talk:Lobsterbake" TargetMode="External"/><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commons.wikimedia.org/w/index.php?title=User:Lobsterbake&amp;action=edit&amp;redlink=1" TargetMode="External"/><Relationship Id="rId11" Type="http://schemas.openxmlformats.org/officeDocument/2006/relationships/image" Target="../media/image14.JPG"/><Relationship Id="rId5" Type="http://schemas.openxmlformats.org/officeDocument/2006/relationships/hyperlink" Target="https://en.wikipedia.org/wiki/" TargetMode="External"/><Relationship Id="rId10" Type="http://schemas.openxmlformats.org/officeDocument/2006/relationships/image" Target="../media/image13.png"/><Relationship Id="rId4" Type="http://schemas.openxmlformats.org/officeDocument/2006/relationships/hyperlink" Target="https://en.wikipedia.org/wiki/User:Rchoetzlein" TargetMode="Externa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jp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0F67E026-0F1F-4FE4-AC5A-28C5BA64EC7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51" t="1437" r="783" b="1262"/>
          <a:stretch/>
        </p:blipFill>
        <p:spPr>
          <a:xfrm>
            <a:off x="0" y="-113084"/>
            <a:ext cx="18371030" cy="10801200"/>
          </a:xfrm>
          <a:prstGeom prst="rect">
            <a:avLst/>
          </a:prstGeom>
        </p:spPr>
      </p:pic>
      <p:pic>
        <p:nvPicPr>
          <p:cNvPr id="3" name="Bildobjekt 2" descr="En bild som visar utomhus, vatten, natur, dal&#10;&#10;Automatiskt genererad beskrivning">
            <a:extLst>
              <a:ext uri="{FF2B5EF4-FFF2-40B4-BE49-F238E27FC236}">
                <a16:creationId xmlns:a16="http://schemas.microsoft.com/office/drawing/2014/main" id="{25F810F4-2DDA-4B4A-A109-3213955450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26" y="-62947"/>
            <a:ext cx="18371428" cy="10800000"/>
          </a:xfrm>
          <a:prstGeom prst="rect">
            <a:avLst/>
          </a:prstGeom>
        </p:spPr>
      </p:pic>
      <p:sp>
        <p:nvSpPr>
          <p:cNvPr id="13" name="Rektangel 12">
            <a:extLst>
              <a:ext uri="{FF2B5EF4-FFF2-40B4-BE49-F238E27FC236}">
                <a16:creationId xmlns:a16="http://schemas.microsoft.com/office/drawing/2014/main" id="{2018DFEB-AC9D-43B2-BCBC-869E26E5E512}"/>
              </a:ext>
            </a:extLst>
          </p:cNvPr>
          <p:cNvSpPr/>
          <p:nvPr/>
        </p:nvSpPr>
        <p:spPr>
          <a:xfrm>
            <a:off x="3600400" y="4686069"/>
            <a:ext cx="14328576" cy="3657827"/>
          </a:xfrm>
          <a:prstGeom prst="rect">
            <a:avLst/>
          </a:prstGeom>
          <a:solidFill>
            <a:srgbClr val="1E1E1E">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5" name="Bildobjekt 4">
            <a:extLst>
              <a:ext uri="{FF2B5EF4-FFF2-40B4-BE49-F238E27FC236}">
                <a16:creationId xmlns:a16="http://schemas.microsoft.com/office/drawing/2014/main" id="{F25BBC61-6736-4581-AB2A-3F63360BDAC6}"/>
              </a:ext>
            </a:extLst>
          </p:cNvPr>
          <p:cNvPicPr>
            <a:picLocks noChangeAspect="1"/>
          </p:cNvPicPr>
          <p:nvPr/>
        </p:nvPicPr>
        <p:blipFill rotWithShape="1">
          <a:blip r:embed="rId5">
            <a:extLst>
              <a:ext uri="{28A0092B-C50C-407E-A947-70E740481C1C}">
                <a14:useLocalDpi xmlns:a14="http://schemas.microsoft.com/office/drawing/2010/main"/>
              </a:ext>
            </a:extLst>
          </a:blip>
          <a:srcRect t="6462" b="37778"/>
          <a:stretch/>
        </p:blipFill>
        <p:spPr>
          <a:xfrm>
            <a:off x="4663440" y="4756466"/>
            <a:ext cx="7344816" cy="1535807"/>
          </a:xfrm>
          <a:prstGeom prst="rect">
            <a:avLst/>
          </a:prstGeom>
        </p:spPr>
      </p:pic>
      <p:cxnSp>
        <p:nvCxnSpPr>
          <p:cNvPr id="8" name="Straight Connector 7">
            <a:extLst>
              <a:ext uri="{FF2B5EF4-FFF2-40B4-BE49-F238E27FC236}">
                <a16:creationId xmlns:a16="http://schemas.microsoft.com/office/drawing/2014/main" id="{07F73BD8-8EB5-43B1-97BA-8788FD6C0F6D}"/>
              </a:ext>
            </a:extLst>
          </p:cNvPr>
          <p:cNvCxnSpPr/>
          <p:nvPr/>
        </p:nvCxnSpPr>
        <p:spPr>
          <a:xfrm>
            <a:off x="0" y="9752012"/>
            <a:ext cx="18288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23C92E2-3C7D-4BB2-B208-A9DCA7423270}"/>
              </a:ext>
            </a:extLst>
          </p:cNvPr>
          <p:cNvSpPr txBox="1"/>
          <p:nvPr/>
        </p:nvSpPr>
        <p:spPr>
          <a:xfrm>
            <a:off x="10613776" y="9752012"/>
            <a:ext cx="7315200" cy="338554"/>
          </a:xfrm>
          <a:prstGeom prst="rect">
            <a:avLst/>
          </a:prstGeom>
          <a:noFill/>
        </p:spPr>
        <p:txBody>
          <a:bodyPr wrap="square" rtlCol="0" anchor="ctr">
            <a:spAutoFit/>
          </a:bodyPr>
          <a:lstStyle/>
          <a:p>
            <a:pPr algn="r"/>
            <a:fld id="{F6C80D63-6A9A-48C3-9791-BA851BF83F6B}" type="datetime1">
              <a:rPr lang="sv-SE" sz="1600">
                <a:solidFill>
                  <a:schemeClr val="bg1"/>
                </a:solidFill>
                <a:latin typeface="Arial" panose="020B0604020202020204" pitchFamily="34" charset="0"/>
                <a:cs typeface="Arial" panose="020B0604020202020204" pitchFamily="34" charset="0"/>
              </a:rPr>
              <a:t>2020-08-06</a:t>
            </a:fld>
            <a:endParaRPr lang="en-US" sz="1600" dirty="0">
              <a:solidFill>
                <a:schemeClr val="bg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9FD68D5-6358-4976-8D7D-F8D0ECD2B047}"/>
              </a:ext>
            </a:extLst>
          </p:cNvPr>
          <p:cNvSpPr txBox="1"/>
          <p:nvPr/>
        </p:nvSpPr>
        <p:spPr>
          <a:xfrm>
            <a:off x="91440" y="9824020"/>
            <a:ext cx="9144000" cy="338554"/>
          </a:xfrm>
          <a:prstGeom prst="rect">
            <a:avLst/>
          </a:prstGeom>
          <a:noFill/>
        </p:spPr>
        <p:txBody>
          <a:bodyPr wrap="square" rtlCol="0">
            <a:spAutoFit/>
          </a:bodyPr>
          <a:lstStyle/>
          <a:p>
            <a:r>
              <a:rPr lang="en-US" sz="1600" dirty="0">
                <a:latin typeface="+mj-lt"/>
                <a:cs typeface="Arial" panose="020B0604020202020204" pitchFamily="34" charset="0"/>
              </a:rPr>
              <a:t>VRICON </a:t>
            </a:r>
            <a:r>
              <a:rPr lang="en-US" sz="1600" b="1" dirty="0">
                <a:latin typeface="+mj-lt"/>
                <a:cs typeface="Arial" panose="020B0604020202020204" pitchFamily="34" charset="0"/>
              </a:rPr>
              <a:t>THE GLOBE IN 3D</a:t>
            </a:r>
          </a:p>
        </p:txBody>
      </p:sp>
      <p:pic>
        <p:nvPicPr>
          <p:cNvPr id="4" name="Picture 3" descr="A close up of a logo&#10;&#10;Description automatically generated">
            <a:extLst>
              <a:ext uri="{FF2B5EF4-FFF2-40B4-BE49-F238E27FC236}">
                <a16:creationId xmlns:a16="http://schemas.microsoft.com/office/drawing/2014/main" id="{69F1DEEA-9EB4-7346-9C06-B0513E85099E}"/>
              </a:ext>
            </a:extLst>
          </p:cNvPr>
          <p:cNvPicPr>
            <a:picLocks noChangeAspect="1"/>
          </p:cNvPicPr>
          <p:nvPr/>
        </p:nvPicPr>
        <p:blipFill rotWithShape="1">
          <a:blip r:embed="rId6">
            <a:extLst>
              <a:ext uri="{28A0092B-C50C-407E-A947-70E740481C1C}">
                <a14:useLocalDpi xmlns:a14="http://schemas.microsoft.com/office/drawing/2010/main" val="0"/>
              </a:ext>
            </a:extLst>
          </a:blip>
          <a:srcRect l="38958" t="53600" r="9407" b="37946"/>
          <a:stretch/>
        </p:blipFill>
        <p:spPr>
          <a:xfrm>
            <a:off x="6845706" y="6305602"/>
            <a:ext cx="5162550" cy="845196"/>
          </a:xfrm>
          <a:prstGeom prst="rect">
            <a:avLst/>
          </a:prstGeom>
          <a:solidFill>
            <a:schemeClr val="bg2">
              <a:lumMod val="75000"/>
            </a:schemeClr>
          </a:solidFill>
        </p:spPr>
      </p:pic>
      <p:pic>
        <p:nvPicPr>
          <p:cNvPr id="12" name="Bildobjekt 4">
            <a:extLst>
              <a:ext uri="{FF2B5EF4-FFF2-40B4-BE49-F238E27FC236}">
                <a16:creationId xmlns:a16="http://schemas.microsoft.com/office/drawing/2014/main" id="{3B8F266E-831D-494E-8D3A-F81372098864}"/>
              </a:ext>
            </a:extLst>
          </p:cNvPr>
          <p:cNvPicPr>
            <a:picLocks noChangeAspect="1"/>
          </p:cNvPicPr>
          <p:nvPr/>
        </p:nvPicPr>
        <p:blipFill rotWithShape="1">
          <a:blip r:embed="rId5">
            <a:extLst>
              <a:ext uri="{28A0092B-C50C-407E-A947-70E740481C1C}">
                <a14:useLocalDpi xmlns:a14="http://schemas.microsoft.com/office/drawing/2010/main"/>
              </a:ext>
            </a:extLst>
          </a:blip>
          <a:srcRect t="58861"/>
          <a:stretch/>
        </p:blipFill>
        <p:spPr>
          <a:xfrm>
            <a:off x="4663440" y="7313072"/>
            <a:ext cx="7344816" cy="1133091"/>
          </a:xfrm>
          <a:prstGeom prst="rect">
            <a:avLst/>
          </a:prstGeom>
        </p:spPr>
      </p:pic>
    </p:spTree>
    <p:extLst>
      <p:ext uri="{BB962C8B-B14F-4D97-AF65-F5344CB8AC3E}">
        <p14:creationId xmlns:p14="http://schemas.microsoft.com/office/powerpoint/2010/main" val="302701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695" y="486333"/>
            <a:ext cx="16459200" cy="1714500"/>
          </a:xfrm>
        </p:spPr>
        <p:txBody>
          <a:bodyPr>
            <a:normAutofit/>
          </a:bodyPr>
          <a:lstStyle/>
          <a:p>
            <a:pPr algn="l"/>
            <a:r>
              <a:rPr lang="en-US" sz="4000" b="1" dirty="0">
                <a:solidFill>
                  <a:srgbClr val="CC0000"/>
                </a:solidFill>
                <a:latin typeface="Arial" panose="020B0604020202020204" pitchFamily="34" charset="0"/>
                <a:cs typeface="Arial" panose="020B0604020202020204" pitchFamily="34" charset="0"/>
              </a:rPr>
              <a:t>Benefits of Error Propagation</a:t>
            </a:r>
          </a:p>
        </p:txBody>
      </p:sp>
      <p:sp>
        <p:nvSpPr>
          <p:cNvPr id="3" name="Content Placeholder 2"/>
          <p:cNvSpPr>
            <a:spLocks noGrp="1"/>
          </p:cNvSpPr>
          <p:nvPr>
            <p:ph idx="1"/>
          </p:nvPr>
        </p:nvSpPr>
        <p:spPr>
          <a:xfrm>
            <a:off x="914401" y="2400313"/>
            <a:ext cx="10384325" cy="6248399"/>
          </a:xfrm>
        </p:spPr>
        <p:txBody>
          <a:bodyPr>
            <a:normAutofit lnSpcReduction="10000"/>
          </a:bodyPr>
          <a:lstStyle/>
          <a:p>
            <a:pPr marL="685800" indent="-685800"/>
            <a:r>
              <a:rPr lang="en-US" sz="4200" dirty="0">
                <a:solidFill>
                  <a:srgbClr val="FFC000"/>
                </a:solidFill>
              </a:rPr>
              <a:t>Uncertainty estimates of final 3D products:</a:t>
            </a:r>
          </a:p>
          <a:p>
            <a:pPr lvl="1"/>
            <a:r>
              <a:rPr lang="en-US" sz="3600" dirty="0">
                <a:solidFill>
                  <a:srgbClr val="FFC000"/>
                </a:solidFill>
              </a:rPr>
              <a:t>Provide a more complete understanding of the quality of the products </a:t>
            </a:r>
          </a:p>
          <a:p>
            <a:pPr lvl="1"/>
            <a:r>
              <a:rPr lang="en-US" sz="3600" dirty="0">
                <a:solidFill>
                  <a:srgbClr val="FFC000"/>
                </a:solidFill>
              </a:rPr>
              <a:t>Allows user to determine applicability of the product for a given use.</a:t>
            </a:r>
          </a:p>
          <a:p>
            <a:pPr lvl="1"/>
            <a:r>
              <a:rPr lang="en-US" sz="3600" dirty="0">
                <a:solidFill>
                  <a:srgbClr val="FFC000"/>
                </a:solidFill>
              </a:rPr>
              <a:t>Provides a method to weight datasets by accuracy during registration and fusion.</a:t>
            </a:r>
            <a:endParaRPr lang="en-US" dirty="0">
              <a:solidFill>
                <a:srgbClr val="FFC000"/>
              </a:solidFill>
            </a:endParaRPr>
          </a:p>
          <a:p>
            <a:pPr marL="685800" indent="-685800"/>
            <a:r>
              <a:rPr lang="en-US" sz="4200" dirty="0">
                <a:solidFill>
                  <a:srgbClr val="FFC000"/>
                </a:solidFill>
              </a:rPr>
              <a:t>Uncertainty estimates mandated for certain applications.</a:t>
            </a:r>
          </a:p>
          <a:p>
            <a:pPr marL="685800" indent="-685800"/>
            <a:endParaRPr lang="en-US" sz="4200" dirty="0">
              <a:solidFill>
                <a:srgbClr val="FFC000"/>
              </a:solidFill>
            </a:endParaRPr>
          </a:p>
        </p:txBody>
      </p:sp>
      <p:pic>
        <p:nvPicPr>
          <p:cNvPr id="4" name="Picture 3"/>
          <p:cNvPicPr>
            <a:picLocks noChangeAspect="1"/>
          </p:cNvPicPr>
          <p:nvPr/>
        </p:nvPicPr>
        <p:blipFill>
          <a:blip r:embed="rId2"/>
          <a:stretch>
            <a:fillRect/>
          </a:stretch>
        </p:blipFill>
        <p:spPr>
          <a:xfrm>
            <a:off x="14322861" y="5925241"/>
            <a:ext cx="3377968" cy="2523991"/>
          </a:xfrm>
          <a:prstGeom prst="rect">
            <a:avLst/>
          </a:prstGeom>
          <a:effectLst>
            <a:outerShdw blurRad="50800" dist="304800" dir="18900000" algn="bl" rotWithShape="0">
              <a:prstClr val="black">
                <a:alpha val="35000"/>
              </a:prstClr>
            </a:outerShdw>
          </a:effec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3781" y="914102"/>
            <a:ext cx="4574927" cy="4911178"/>
          </a:xfrm>
          <a:prstGeom prst="rect">
            <a:avLst/>
          </a:prstGeom>
          <a:solidFill>
            <a:schemeClr val="bg1"/>
          </a:solidFill>
          <a:ln>
            <a:noFill/>
          </a:ln>
          <a:effectLst/>
        </p:spPr>
      </p:pic>
      <p:sp>
        <p:nvSpPr>
          <p:cNvPr id="6" name="TextBox 5"/>
          <p:cNvSpPr txBox="1"/>
          <p:nvPr/>
        </p:nvSpPr>
        <p:spPr>
          <a:xfrm>
            <a:off x="14322861" y="8313684"/>
            <a:ext cx="3978869" cy="335028"/>
          </a:xfrm>
          <a:prstGeom prst="rect">
            <a:avLst/>
          </a:prstGeom>
          <a:noFill/>
        </p:spPr>
        <p:txBody>
          <a:bodyPr wrap="square" rtlCol="0">
            <a:spAutoFit/>
          </a:bodyPr>
          <a:lstStyle/>
          <a:p>
            <a:r>
              <a:rPr lang="en-US" sz="1577" dirty="0">
                <a:solidFill>
                  <a:srgbClr val="FFC000"/>
                </a:solidFill>
              </a:rPr>
              <a:t>Error Cylinder representing CE90 / LE90</a:t>
            </a:r>
          </a:p>
        </p:txBody>
      </p:sp>
      <p:pic>
        <p:nvPicPr>
          <p:cNvPr id="7" name="Picture 6"/>
          <p:cNvPicPr>
            <a:picLocks noChangeAspect="1"/>
          </p:cNvPicPr>
          <p:nvPr/>
        </p:nvPicPr>
        <p:blipFill>
          <a:blip r:embed="rId4"/>
          <a:stretch>
            <a:fillRect/>
          </a:stretch>
        </p:blipFill>
        <p:spPr>
          <a:xfrm>
            <a:off x="11152682" y="5571950"/>
            <a:ext cx="3357427" cy="3080413"/>
          </a:xfrm>
          <a:prstGeom prst="rect">
            <a:avLst/>
          </a:prstGeom>
          <a:effectLst/>
        </p:spPr>
      </p:pic>
      <p:sp>
        <p:nvSpPr>
          <p:cNvPr id="8" name="TextBox 7"/>
          <p:cNvSpPr txBox="1"/>
          <p:nvPr/>
        </p:nvSpPr>
        <p:spPr>
          <a:xfrm>
            <a:off x="11298726" y="8752324"/>
            <a:ext cx="2317278" cy="461665"/>
          </a:xfrm>
          <a:prstGeom prst="rect">
            <a:avLst/>
          </a:prstGeom>
          <a:noFill/>
        </p:spPr>
        <p:txBody>
          <a:bodyPr wrap="square" rtlCol="0">
            <a:spAutoFit/>
          </a:bodyPr>
          <a:lstStyle/>
          <a:p>
            <a:r>
              <a:rPr lang="en-US" sz="2400" dirty="0">
                <a:solidFill>
                  <a:srgbClr val="FFC000"/>
                </a:solidFill>
              </a:rPr>
              <a:t>Error Ellipsoid</a:t>
            </a:r>
          </a:p>
        </p:txBody>
      </p:sp>
    </p:spTree>
    <p:extLst>
      <p:ext uri="{BB962C8B-B14F-4D97-AF65-F5344CB8AC3E}">
        <p14:creationId xmlns:p14="http://schemas.microsoft.com/office/powerpoint/2010/main" val="262590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48C00A-168E-A14D-98C5-C0B09068CB2A}"/>
              </a:ext>
            </a:extLst>
          </p:cNvPr>
          <p:cNvSpPr>
            <a:spLocks noGrp="1"/>
          </p:cNvSpPr>
          <p:nvPr>
            <p:ph type="sldNum" sz="quarter" idx="4294967295"/>
          </p:nvPr>
        </p:nvSpPr>
        <p:spPr>
          <a:xfrm>
            <a:off x="2007395" y="9758363"/>
            <a:ext cx="4679156" cy="188120"/>
          </a:xfrm>
          <a:prstGeom prst="rect">
            <a:avLst/>
          </a:prstGeom>
        </p:spPr>
        <p:txBody>
          <a:bodyPr/>
          <a:lstStyle/>
          <a:p>
            <a:pPr>
              <a:defRPr/>
            </a:pPr>
            <a:r>
              <a:rPr lang="sv-SE">
                <a:solidFill>
                  <a:srgbClr val="646464"/>
                </a:solidFill>
              </a:rPr>
              <a:t>VRICON</a:t>
            </a:r>
          </a:p>
          <a:p>
            <a:pPr>
              <a:defRPr/>
            </a:pPr>
            <a:r>
              <a:rPr lang="sv-SE">
                <a:solidFill>
                  <a:srgbClr val="646464"/>
                </a:solidFill>
              </a:rPr>
              <a:t>PAGE </a:t>
            </a:r>
            <a:fld id="{DC844B9B-1E79-4B23-8ED9-D75B8F8219AD}" type="slidenum">
              <a:rPr lang="sv-SE" smtClean="0">
                <a:solidFill>
                  <a:srgbClr val="646464"/>
                </a:solidFill>
              </a:rPr>
              <a:pPr>
                <a:defRPr/>
              </a:pPr>
              <a:t>11</a:t>
            </a:fld>
            <a:endParaRPr lang="sv-SE">
              <a:solidFill>
                <a:srgbClr val="646464"/>
              </a:solidFill>
            </a:endParaRPr>
          </a:p>
        </p:txBody>
      </p:sp>
      <p:sp>
        <p:nvSpPr>
          <p:cNvPr id="3" name="Date Placeholder 2">
            <a:extLst>
              <a:ext uri="{FF2B5EF4-FFF2-40B4-BE49-F238E27FC236}">
                <a16:creationId xmlns:a16="http://schemas.microsoft.com/office/drawing/2014/main" id="{062204C1-BF9A-5642-8106-635FAC57FBD6}"/>
              </a:ext>
            </a:extLst>
          </p:cNvPr>
          <p:cNvSpPr>
            <a:spLocks noGrp="1"/>
          </p:cNvSpPr>
          <p:nvPr>
            <p:ph type="dt" sz="half" idx="4294967295"/>
          </p:nvPr>
        </p:nvSpPr>
        <p:spPr>
          <a:xfrm>
            <a:off x="2007395" y="9956007"/>
            <a:ext cx="4679156" cy="188118"/>
          </a:xfrm>
          <a:prstGeom prst="rect">
            <a:avLst/>
          </a:prstGeom>
        </p:spPr>
        <p:txBody>
          <a:bodyPr/>
          <a:lstStyle/>
          <a:p>
            <a:pPr>
              <a:defRPr/>
            </a:pPr>
            <a:fld id="{009650D8-11D6-40A9-B773-554410E13DA2}" type="datetime1">
              <a:rPr lang="sv-SE" smtClean="0">
                <a:solidFill>
                  <a:srgbClr val="646464"/>
                </a:solidFill>
              </a:rPr>
              <a:pPr>
                <a:defRPr/>
              </a:pPr>
              <a:t>2020-08-06</a:t>
            </a:fld>
            <a:endParaRPr lang="sv-SE">
              <a:solidFill>
                <a:srgbClr val="646464"/>
              </a:solidFill>
            </a:endParaRPr>
          </a:p>
        </p:txBody>
      </p:sp>
      <p:pic>
        <p:nvPicPr>
          <p:cNvPr id="1028" name="Picture 4" descr="A close up of a person  Description automatically generated">
            <a:extLst>
              <a:ext uri="{FF2B5EF4-FFF2-40B4-BE49-F238E27FC236}">
                <a16:creationId xmlns:a16="http://schemas.microsoft.com/office/drawing/2014/main" id="{AAA1975F-9B2D-6C4D-ADAF-FCDA24EBBC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14" r="15520"/>
          <a:stretch/>
        </p:blipFill>
        <p:spPr bwMode="auto">
          <a:xfrm>
            <a:off x="2388704" y="1574585"/>
            <a:ext cx="6616149" cy="72054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screenshot of a cell phone  Description automatically generated">
            <a:extLst>
              <a:ext uri="{FF2B5EF4-FFF2-40B4-BE49-F238E27FC236}">
                <a16:creationId xmlns:a16="http://schemas.microsoft.com/office/drawing/2014/main" id="{50B72088-1017-0349-83EB-2929A14498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14" r="15519"/>
          <a:stretch/>
        </p:blipFill>
        <p:spPr bwMode="auto">
          <a:xfrm>
            <a:off x="9283151" y="1540760"/>
            <a:ext cx="6616148" cy="7205481"/>
          </a:xfrm>
          <a:prstGeom prst="rect">
            <a:avLst/>
          </a:prstGeom>
          <a:noFill/>
          <a:extLst>
            <a:ext uri="{909E8E84-426E-40DD-AFC4-6F175D3DCCD1}">
              <a14:hiddenFill xmlns:a14="http://schemas.microsoft.com/office/drawing/2010/main">
                <a:solidFill>
                  <a:srgbClr val="FFFFFF"/>
                </a:solidFill>
              </a14:hiddenFill>
            </a:ext>
          </a:extLst>
        </p:spPr>
      </p:pic>
      <p:sp>
        <p:nvSpPr>
          <p:cNvPr id="11" name="Shape 96">
            <a:extLst>
              <a:ext uri="{FF2B5EF4-FFF2-40B4-BE49-F238E27FC236}">
                <a16:creationId xmlns:a16="http://schemas.microsoft.com/office/drawing/2014/main" id="{6CCD31BA-0769-F740-B69C-7A89B092B6E3}"/>
              </a:ext>
            </a:extLst>
          </p:cNvPr>
          <p:cNvSpPr txBox="1">
            <a:spLocks/>
          </p:cNvSpPr>
          <p:nvPr/>
        </p:nvSpPr>
        <p:spPr>
          <a:xfrm>
            <a:off x="530330" y="340517"/>
            <a:ext cx="11502971" cy="1016793"/>
          </a:xfrm>
          <a:prstGeom prst="rect">
            <a:avLst/>
          </a:prstGeom>
          <a:noFill/>
          <a:ln>
            <a:noFill/>
          </a:ln>
        </p:spPr>
        <p:txBody>
          <a:bodyPr spcFirstLastPara="1" wrap="square" lIns="137138" tIns="137138" rIns="137138" bIns="13713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700"/>
            </a:pPr>
            <a:r>
              <a:rPr lang="sv-SE" sz="4000" b="1" dirty="0" err="1">
                <a:solidFill>
                  <a:srgbClr val="CC0000"/>
                </a:solidFill>
                <a:latin typeface="Arial" panose="020B0604020202020204" pitchFamily="34" charset="0"/>
                <a:ea typeface="+mj-ea"/>
                <a:cs typeface="Arial" panose="020B0604020202020204" pitchFamily="34" charset="0"/>
              </a:rPr>
              <a:t>Sample</a:t>
            </a:r>
            <a:r>
              <a:rPr lang="sv-SE" sz="4000" b="1" dirty="0">
                <a:solidFill>
                  <a:srgbClr val="CC0000"/>
                </a:solidFill>
                <a:latin typeface="Arial" panose="020B0604020202020204" pitchFamily="34" charset="0"/>
                <a:ea typeface="+mj-ea"/>
                <a:cs typeface="Arial" panose="020B0604020202020204" pitchFamily="34" charset="0"/>
              </a:rPr>
              <a:t> </a:t>
            </a:r>
            <a:r>
              <a:rPr lang="sv-SE" sz="4000" b="1" dirty="0" err="1">
                <a:solidFill>
                  <a:srgbClr val="CC0000"/>
                </a:solidFill>
                <a:latin typeface="Arial" panose="020B0604020202020204" pitchFamily="34" charset="0"/>
                <a:ea typeface="+mj-ea"/>
                <a:cs typeface="Arial" panose="020B0604020202020204" pitchFamily="34" charset="0"/>
              </a:rPr>
              <a:t>comparison</a:t>
            </a:r>
            <a:r>
              <a:rPr lang="sv-SE" sz="4000" b="1" dirty="0">
                <a:solidFill>
                  <a:srgbClr val="CC0000"/>
                </a:solidFill>
                <a:latin typeface="Arial" panose="020B0604020202020204" pitchFamily="34" charset="0"/>
                <a:ea typeface="+mj-ea"/>
                <a:cs typeface="Arial" panose="020B0604020202020204" pitchFamily="34" charset="0"/>
              </a:rPr>
              <a:t> </a:t>
            </a:r>
            <a:r>
              <a:rPr lang="sv-SE" sz="4000" b="1" dirty="0" err="1">
                <a:solidFill>
                  <a:srgbClr val="CC0000"/>
                </a:solidFill>
                <a:latin typeface="Arial" panose="020B0604020202020204" pitchFamily="34" charset="0"/>
                <a:ea typeface="+mj-ea"/>
                <a:cs typeface="Arial" panose="020B0604020202020204" pitchFamily="34" charset="0"/>
              </a:rPr>
              <a:t>of</a:t>
            </a:r>
            <a:r>
              <a:rPr lang="sv-SE" sz="4000" b="1" dirty="0">
                <a:solidFill>
                  <a:srgbClr val="CC0000"/>
                </a:solidFill>
                <a:latin typeface="Arial" panose="020B0604020202020204" pitchFamily="34" charset="0"/>
                <a:ea typeface="+mj-ea"/>
                <a:cs typeface="Arial" panose="020B0604020202020204" pitchFamily="34" charset="0"/>
              </a:rPr>
              <a:t> </a:t>
            </a:r>
            <a:r>
              <a:rPr lang="sv-SE" sz="4000" b="1" dirty="0" err="1">
                <a:solidFill>
                  <a:srgbClr val="CC0000"/>
                </a:solidFill>
                <a:latin typeface="Arial" panose="020B0604020202020204" pitchFamily="34" charset="0"/>
                <a:ea typeface="+mj-ea"/>
                <a:cs typeface="Arial" panose="020B0604020202020204" pitchFamily="34" charset="0"/>
              </a:rPr>
              <a:t>point</a:t>
            </a:r>
            <a:r>
              <a:rPr lang="sv-SE" sz="4000" b="1" dirty="0">
                <a:solidFill>
                  <a:srgbClr val="CC0000"/>
                </a:solidFill>
                <a:latin typeface="Arial" panose="020B0604020202020204" pitchFamily="34" charset="0"/>
                <a:ea typeface="+mj-ea"/>
                <a:cs typeface="Arial" panose="020B0604020202020204" pitchFamily="34" charset="0"/>
              </a:rPr>
              <a:t> </a:t>
            </a:r>
            <a:r>
              <a:rPr lang="sv-SE" sz="4000" b="1" dirty="0" err="1">
                <a:solidFill>
                  <a:srgbClr val="CC0000"/>
                </a:solidFill>
                <a:latin typeface="Arial" panose="020B0604020202020204" pitchFamily="34" charset="0"/>
                <a:ea typeface="+mj-ea"/>
                <a:cs typeface="Arial" panose="020B0604020202020204" pitchFamily="34" charset="0"/>
              </a:rPr>
              <a:t>localization</a:t>
            </a:r>
            <a:r>
              <a:rPr lang="sv-SE" sz="4000" b="1" dirty="0">
                <a:solidFill>
                  <a:srgbClr val="CC0000"/>
                </a:solidFill>
                <a:latin typeface="Arial" panose="020B0604020202020204" pitchFamily="34" charset="0"/>
                <a:ea typeface="+mj-ea"/>
                <a:cs typeface="Arial" panose="020B0604020202020204" pitchFamily="34" charset="0"/>
              </a:rPr>
              <a:t> </a:t>
            </a:r>
          </a:p>
        </p:txBody>
      </p:sp>
      <p:pic>
        <p:nvPicPr>
          <p:cNvPr id="7" name="Picture 6" descr="A close up of a logo&#10;&#10;Description automatically generated">
            <a:extLst>
              <a:ext uri="{FF2B5EF4-FFF2-40B4-BE49-F238E27FC236}">
                <a16:creationId xmlns:a16="http://schemas.microsoft.com/office/drawing/2014/main" id="{5F92329E-487A-D644-A0A6-74E2420B98A8}"/>
              </a:ext>
            </a:extLst>
          </p:cNvPr>
          <p:cNvPicPr>
            <a:picLocks noChangeAspect="1"/>
          </p:cNvPicPr>
          <p:nvPr/>
        </p:nvPicPr>
        <p:blipFill rotWithShape="1">
          <a:blip r:embed="rId5">
            <a:extLst>
              <a:ext uri="{28A0092B-C50C-407E-A947-70E740481C1C}">
                <a14:useLocalDpi xmlns:a14="http://schemas.microsoft.com/office/drawing/2010/main" val="0"/>
              </a:ext>
            </a:extLst>
          </a:blip>
          <a:srcRect t="31818" b="34063"/>
          <a:stretch/>
        </p:blipFill>
        <p:spPr>
          <a:xfrm>
            <a:off x="14294224" y="86399"/>
            <a:ext cx="3993776" cy="1362636"/>
          </a:xfrm>
          <a:prstGeom prst="rect">
            <a:avLst/>
          </a:prstGeom>
        </p:spPr>
      </p:pic>
    </p:spTree>
    <p:extLst>
      <p:ext uri="{BB962C8B-B14F-4D97-AF65-F5344CB8AC3E}">
        <p14:creationId xmlns:p14="http://schemas.microsoft.com/office/powerpoint/2010/main" val="3337446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ird, white&#10;&#10;Description automatically generated">
            <a:extLst>
              <a:ext uri="{FF2B5EF4-FFF2-40B4-BE49-F238E27FC236}">
                <a16:creationId xmlns:a16="http://schemas.microsoft.com/office/drawing/2014/main" id="{47397CF5-D309-924C-9FE2-3A213264A59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529250" y="1480641"/>
            <a:ext cx="5132702" cy="7316193"/>
          </a:xfrm>
          <a:prstGeom prst="rect">
            <a:avLst/>
          </a:prstGeom>
        </p:spPr>
      </p:pic>
      <p:pic>
        <p:nvPicPr>
          <p:cNvPr id="6" name="Picture 5" descr="A picture containing bird, white, rain, covered&#10;&#10;Description automatically generated">
            <a:extLst>
              <a:ext uri="{FF2B5EF4-FFF2-40B4-BE49-F238E27FC236}">
                <a16:creationId xmlns:a16="http://schemas.microsoft.com/office/drawing/2014/main" id="{76368CE3-6181-44D9-ACB2-DFDA7F57C465}"/>
              </a:ext>
            </a:extLst>
          </p:cNvPr>
          <p:cNvPicPr/>
          <p:nvPr/>
        </p:nvPicPr>
        <p:blipFill>
          <a:blip r:embed="rId4">
            <a:extLst>
              <a:ext uri="{28A0092B-C50C-407E-A947-70E740481C1C}">
                <a14:useLocalDpi xmlns:a14="http://schemas.microsoft.com/office/drawing/2010/main" val="0"/>
              </a:ext>
            </a:extLst>
          </a:blip>
          <a:stretch>
            <a:fillRect/>
          </a:stretch>
        </p:blipFill>
        <p:spPr>
          <a:xfrm>
            <a:off x="10238162" y="1480641"/>
            <a:ext cx="5132702" cy="7325718"/>
          </a:xfrm>
          <a:prstGeom prst="rect">
            <a:avLst/>
          </a:prstGeom>
        </p:spPr>
      </p:pic>
      <p:sp>
        <p:nvSpPr>
          <p:cNvPr id="4" name="TextBox 3">
            <a:extLst>
              <a:ext uri="{FF2B5EF4-FFF2-40B4-BE49-F238E27FC236}">
                <a16:creationId xmlns:a16="http://schemas.microsoft.com/office/drawing/2014/main" id="{D565E5D2-1783-7D41-AB8D-D9ECC3F63DCE}"/>
              </a:ext>
            </a:extLst>
          </p:cNvPr>
          <p:cNvSpPr txBox="1"/>
          <p:nvPr/>
        </p:nvSpPr>
        <p:spPr>
          <a:xfrm>
            <a:off x="1888585" y="8919808"/>
            <a:ext cx="7051930" cy="715581"/>
          </a:xfrm>
          <a:prstGeom prst="rect">
            <a:avLst/>
          </a:prstGeom>
          <a:noFill/>
        </p:spPr>
        <p:txBody>
          <a:bodyPr wrap="none" rtlCol="0">
            <a:spAutoFit/>
          </a:bodyPr>
          <a:lstStyle/>
          <a:p>
            <a:r>
              <a:rPr lang="en-US" sz="4050" dirty="0">
                <a:solidFill>
                  <a:srgbClr val="FF0000"/>
                </a:solidFill>
              </a:rPr>
              <a:t>North-South error comparison</a:t>
            </a:r>
          </a:p>
        </p:txBody>
      </p:sp>
      <p:sp>
        <p:nvSpPr>
          <p:cNvPr id="9" name="TextBox 8">
            <a:extLst>
              <a:ext uri="{FF2B5EF4-FFF2-40B4-BE49-F238E27FC236}">
                <a16:creationId xmlns:a16="http://schemas.microsoft.com/office/drawing/2014/main" id="{ECBB4A1D-4215-4245-96A9-95725EAB4876}"/>
              </a:ext>
            </a:extLst>
          </p:cNvPr>
          <p:cNvSpPr txBox="1"/>
          <p:nvPr/>
        </p:nvSpPr>
        <p:spPr>
          <a:xfrm>
            <a:off x="10026211" y="8919808"/>
            <a:ext cx="6638612" cy="715581"/>
          </a:xfrm>
          <a:prstGeom prst="rect">
            <a:avLst/>
          </a:prstGeom>
          <a:noFill/>
        </p:spPr>
        <p:txBody>
          <a:bodyPr wrap="none" rtlCol="0">
            <a:spAutoFit/>
          </a:bodyPr>
          <a:lstStyle/>
          <a:p>
            <a:r>
              <a:rPr lang="en-US" sz="4050" dirty="0">
                <a:solidFill>
                  <a:srgbClr val="FF0000"/>
                </a:solidFill>
              </a:rPr>
              <a:t>East-West error comparison</a:t>
            </a:r>
          </a:p>
        </p:txBody>
      </p:sp>
      <p:sp>
        <p:nvSpPr>
          <p:cNvPr id="10" name="Shape 96">
            <a:extLst>
              <a:ext uri="{FF2B5EF4-FFF2-40B4-BE49-F238E27FC236}">
                <a16:creationId xmlns:a16="http://schemas.microsoft.com/office/drawing/2014/main" id="{B978E4C7-57DE-5340-A0E4-62BEF2578507}"/>
              </a:ext>
            </a:extLst>
          </p:cNvPr>
          <p:cNvSpPr txBox="1">
            <a:spLocks/>
          </p:cNvSpPr>
          <p:nvPr/>
        </p:nvSpPr>
        <p:spPr>
          <a:xfrm>
            <a:off x="723383" y="194996"/>
            <a:ext cx="14041928" cy="1016793"/>
          </a:xfrm>
          <a:prstGeom prst="rect">
            <a:avLst/>
          </a:prstGeom>
          <a:noFill/>
          <a:ln>
            <a:noFill/>
          </a:ln>
        </p:spPr>
        <p:txBody>
          <a:bodyPr spcFirstLastPara="1" wrap="square" lIns="137138" tIns="137138" rIns="137138" bIns="137138"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700"/>
            </a:pPr>
            <a:r>
              <a:rPr lang="sv-SE" sz="4000" b="1" dirty="0" err="1">
                <a:solidFill>
                  <a:srgbClr val="CC0000"/>
                </a:solidFill>
                <a:latin typeface="Arial" panose="020B0604020202020204" pitchFamily="34" charset="0"/>
                <a:ea typeface="+mj-ea"/>
                <a:cs typeface="Arial" panose="020B0604020202020204" pitchFamily="34" charset="0"/>
              </a:rPr>
              <a:t>Error</a:t>
            </a:r>
            <a:r>
              <a:rPr lang="sv-SE" sz="4000" b="1" dirty="0">
                <a:solidFill>
                  <a:srgbClr val="CC0000"/>
                </a:solidFill>
                <a:latin typeface="Arial" panose="020B0604020202020204" pitchFamily="34" charset="0"/>
                <a:ea typeface="+mj-ea"/>
                <a:cs typeface="Arial" panose="020B0604020202020204" pitchFamily="34" charset="0"/>
              </a:rPr>
              <a:t> </a:t>
            </a:r>
            <a:r>
              <a:rPr lang="sv-SE" sz="4000" b="1" dirty="0" err="1">
                <a:solidFill>
                  <a:srgbClr val="CC0000"/>
                </a:solidFill>
                <a:latin typeface="Arial" panose="020B0604020202020204" pitchFamily="34" charset="0"/>
                <a:ea typeface="+mj-ea"/>
                <a:cs typeface="Arial" panose="020B0604020202020204" pitchFamily="34" charset="0"/>
              </a:rPr>
              <a:t>comparison</a:t>
            </a:r>
            <a:r>
              <a:rPr lang="sv-SE" sz="4000" b="1" dirty="0">
                <a:solidFill>
                  <a:srgbClr val="CC0000"/>
                </a:solidFill>
                <a:latin typeface="Arial" panose="020B0604020202020204" pitchFamily="34" charset="0"/>
                <a:ea typeface="+mj-ea"/>
                <a:cs typeface="Arial" panose="020B0604020202020204" pitchFamily="34" charset="0"/>
              </a:rPr>
              <a:t> </a:t>
            </a:r>
            <a:r>
              <a:rPr lang="sv-SE" sz="4000" b="1" dirty="0" err="1">
                <a:solidFill>
                  <a:srgbClr val="CC0000"/>
                </a:solidFill>
                <a:latin typeface="Arial" panose="020B0604020202020204" pitchFamily="34" charset="0"/>
                <a:ea typeface="+mj-ea"/>
                <a:cs typeface="Arial" panose="020B0604020202020204" pitchFamily="34" charset="0"/>
              </a:rPr>
              <a:t>between</a:t>
            </a:r>
            <a:r>
              <a:rPr lang="sv-SE" sz="4000" b="1" dirty="0">
                <a:solidFill>
                  <a:srgbClr val="CC0000"/>
                </a:solidFill>
                <a:latin typeface="Arial" panose="020B0604020202020204" pitchFamily="34" charset="0"/>
                <a:ea typeface="+mj-ea"/>
                <a:cs typeface="Arial" panose="020B0604020202020204" pitchFamily="34" charset="0"/>
              </a:rPr>
              <a:t> </a:t>
            </a:r>
            <a:r>
              <a:rPr lang="sv-SE" sz="4000" b="1" dirty="0" err="1">
                <a:solidFill>
                  <a:srgbClr val="CC0000"/>
                </a:solidFill>
                <a:latin typeface="Arial" panose="020B0604020202020204" pitchFamily="34" charset="0"/>
                <a:ea typeface="+mj-ea"/>
                <a:cs typeface="Arial" panose="020B0604020202020204" pitchFamily="34" charset="0"/>
              </a:rPr>
              <a:t>satellite</a:t>
            </a:r>
            <a:r>
              <a:rPr lang="sv-SE" sz="4000" b="1" dirty="0">
                <a:solidFill>
                  <a:srgbClr val="CC0000"/>
                </a:solidFill>
                <a:latin typeface="Arial" panose="020B0604020202020204" pitchFamily="34" charset="0"/>
                <a:ea typeface="+mj-ea"/>
                <a:cs typeface="Arial" panose="020B0604020202020204" pitchFamily="34" charset="0"/>
              </a:rPr>
              <a:t> and MIDAS </a:t>
            </a:r>
          </a:p>
        </p:txBody>
      </p:sp>
      <p:pic>
        <p:nvPicPr>
          <p:cNvPr id="11" name="Picture 10" descr="A close up of a logo&#10;&#10;Description automatically generated">
            <a:extLst>
              <a:ext uri="{FF2B5EF4-FFF2-40B4-BE49-F238E27FC236}">
                <a16:creationId xmlns:a16="http://schemas.microsoft.com/office/drawing/2014/main" id="{EA8D3936-7F69-6647-9356-962BEF56D10A}"/>
              </a:ext>
            </a:extLst>
          </p:cNvPr>
          <p:cNvPicPr>
            <a:picLocks noChangeAspect="1"/>
          </p:cNvPicPr>
          <p:nvPr/>
        </p:nvPicPr>
        <p:blipFill rotWithShape="1">
          <a:blip r:embed="rId5">
            <a:extLst>
              <a:ext uri="{28A0092B-C50C-407E-A947-70E740481C1C}">
                <a14:useLocalDpi xmlns:a14="http://schemas.microsoft.com/office/drawing/2010/main" val="0"/>
              </a:ext>
            </a:extLst>
          </a:blip>
          <a:srcRect t="31818" b="34063"/>
          <a:stretch/>
        </p:blipFill>
        <p:spPr>
          <a:xfrm>
            <a:off x="14294224" y="194996"/>
            <a:ext cx="3993776" cy="1362636"/>
          </a:xfrm>
          <a:prstGeom prst="rect">
            <a:avLst/>
          </a:prstGeom>
        </p:spPr>
      </p:pic>
    </p:spTree>
    <p:extLst>
      <p:ext uri="{BB962C8B-B14F-4D97-AF65-F5344CB8AC3E}">
        <p14:creationId xmlns:p14="http://schemas.microsoft.com/office/powerpoint/2010/main" val="284850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15837" y="527864"/>
            <a:ext cx="6219854" cy="3421598"/>
          </a:xfrm>
          <a:prstGeom prst="rect">
            <a:avLst/>
          </a:prstGeom>
          <a:noFill/>
          <a:ln w="9525">
            <a:noFill/>
            <a:miter lim="800000"/>
            <a:headEnd/>
            <a:tailEnd/>
          </a:ln>
        </p:spPr>
      </p:pic>
      <p:sp>
        <p:nvSpPr>
          <p:cNvPr id="5124" name="Rectangle 2"/>
          <p:cNvSpPr>
            <a:spLocks noGrp="1" noChangeArrowheads="1"/>
          </p:cNvSpPr>
          <p:nvPr>
            <p:ph type="title"/>
          </p:nvPr>
        </p:nvSpPr>
        <p:spPr>
          <a:xfrm>
            <a:off x="-955287" y="228614"/>
            <a:ext cx="13651732" cy="1714500"/>
          </a:xfrm>
        </p:spPr>
        <p:txBody>
          <a:bodyPr/>
          <a:lstStyle/>
          <a:p>
            <a:pPr eaLnBrk="1" hangingPunct="1"/>
            <a:r>
              <a:rPr lang="en-US" sz="5400" dirty="0">
                <a:solidFill>
                  <a:srgbClr val="FFC000"/>
                </a:solidFill>
              </a:rPr>
              <a:t>Generic Point-cloud Model (GPM)</a:t>
            </a:r>
          </a:p>
        </p:txBody>
      </p:sp>
      <p:sp>
        <p:nvSpPr>
          <p:cNvPr id="5123" name="Rectangle 3"/>
          <p:cNvSpPr>
            <a:spLocks noGrp="1" noChangeArrowheads="1"/>
          </p:cNvSpPr>
          <p:nvPr>
            <p:ph idx="1"/>
          </p:nvPr>
        </p:nvSpPr>
        <p:spPr>
          <a:xfrm>
            <a:off x="0" y="2150863"/>
            <a:ext cx="12111227" cy="7532715"/>
          </a:xfrm>
        </p:spPr>
        <p:txBody>
          <a:bodyPr>
            <a:noAutofit/>
          </a:bodyPr>
          <a:lstStyle/>
          <a:p>
            <a:pPr marL="685800" indent="-685800">
              <a:lnSpc>
                <a:spcPct val="90000"/>
              </a:lnSpc>
              <a:spcBef>
                <a:spcPts val="900"/>
              </a:spcBef>
            </a:pPr>
            <a:r>
              <a:rPr lang="en-US" sz="4400" dirty="0">
                <a:solidFill>
                  <a:srgbClr val="FFC000"/>
                </a:solidFill>
              </a:rPr>
              <a:t>Goals of GPM</a:t>
            </a:r>
          </a:p>
          <a:p>
            <a:pPr marL="1804932" lvl="1" indent="-685800">
              <a:lnSpc>
                <a:spcPct val="90000"/>
              </a:lnSpc>
              <a:spcBef>
                <a:spcPts val="900"/>
              </a:spcBef>
              <a:buFont typeface="Arial" panose="020B0604020202020204" pitchFamily="34" charset="0"/>
              <a:buChar char="•"/>
            </a:pPr>
            <a:r>
              <a:rPr lang="en-US" sz="4000" dirty="0">
                <a:solidFill>
                  <a:srgbClr val="FFC000"/>
                </a:solidFill>
              </a:rPr>
              <a:t>Propagation of sensor / data uncertainties</a:t>
            </a:r>
          </a:p>
          <a:p>
            <a:pPr marL="1804932" lvl="1" indent="-685800">
              <a:lnSpc>
                <a:spcPct val="90000"/>
              </a:lnSpc>
              <a:spcBef>
                <a:spcPts val="900"/>
              </a:spcBef>
              <a:buFont typeface="Arial" panose="020B0604020202020204" pitchFamily="34" charset="0"/>
              <a:buChar char="•"/>
            </a:pPr>
            <a:r>
              <a:rPr lang="en-US" sz="4000" dirty="0">
                <a:solidFill>
                  <a:srgbClr val="FFC000"/>
                </a:solidFill>
              </a:rPr>
              <a:t>Support rigorous data adjustment</a:t>
            </a:r>
          </a:p>
          <a:p>
            <a:pPr marL="685800" indent="-685800">
              <a:lnSpc>
                <a:spcPct val="90000"/>
              </a:lnSpc>
              <a:spcBef>
                <a:spcPts val="900"/>
              </a:spcBef>
            </a:pPr>
            <a:r>
              <a:rPr lang="en-US" sz="4400" dirty="0">
                <a:solidFill>
                  <a:srgbClr val="FFC000"/>
                </a:solidFill>
              </a:rPr>
              <a:t>Two Implementations</a:t>
            </a:r>
          </a:p>
          <a:p>
            <a:pPr marL="1804932" lvl="1" indent="-685800">
              <a:lnSpc>
                <a:spcPct val="90000"/>
              </a:lnSpc>
              <a:spcBef>
                <a:spcPts val="900"/>
              </a:spcBef>
              <a:buFont typeface="Arial" panose="020B0604020202020204" pitchFamily="34" charset="0"/>
              <a:buChar char="•"/>
            </a:pPr>
            <a:r>
              <a:rPr lang="en-US" sz="4000" dirty="0">
                <a:solidFill>
                  <a:srgbClr val="FFC000"/>
                </a:solidFill>
              </a:rPr>
              <a:t>Sensor Space</a:t>
            </a:r>
          </a:p>
          <a:p>
            <a:pPr lvl="2">
              <a:lnSpc>
                <a:spcPct val="90000"/>
              </a:lnSpc>
              <a:spcBef>
                <a:spcPts val="900"/>
              </a:spcBef>
            </a:pPr>
            <a:r>
              <a:rPr lang="en-US" sz="2800" dirty="0">
                <a:solidFill>
                  <a:srgbClr val="FFC000"/>
                </a:solidFill>
              </a:rPr>
              <a:t>Based on adjustable parameters (and covariance) associated with sensor location, pointing, and ranging.</a:t>
            </a:r>
          </a:p>
          <a:p>
            <a:pPr marL="1804932" lvl="1" indent="-685800">
              <a:lnSpc>
                <a:spcPct val="90000"/>
              </a:lnSpc>
              <a:spcBef>
                <a:spcPts val="900"/>
              </a:spcBef>
              <a:buFont typeface="Arial" panose="020B0604020202020204" pitchFamily="34" charset="0"/>
              <a:buChar char="•"/>
            </a:pPr>
            <a:r>
              <a:rPr lang="en-US" sz="4000" dirty="0">
                <a:solidFill>
                  <a:srgbClr val="FFC000"/>
                </a:solidFill>
              </a:rPr>
              <a:t>Ground Space</a:t>
            </a:r>
          </a:p>
          <a:p>
            <a:pPr lvl="2">
              <a:lnSpc>
                <a:spcPct val="90000"/>
              </a:lnSpc>
              <a:spcBef>
                <a:spcPts val="900"/>
              </a:spcBef>
            </a:pPr>
            <a:r>
              <a:rPr lang="en-US" sz="2800" dirty="0">
                <a:solidFill>
                  <a:srgbClr val="FFC000"/>
                </a:solidFill>
              </a:rPr>
              <a:t>Model based on adjustable parameters (and covariance) in ground space.</a:t>
            </a:r>
          </a:p>
          <a:p>
            <a:pPr marL="3171552" lvl="3" indent="-428625">
              <a:lnSpc>
                <a:spcPct val="90000"/>
              </a:lnSpc>
              <a:spcBef>
                <a:spcPts val="900"/>
              </a:spcBef>
              <a:buFont typeface="Arial" panose="020B0604020202020204" pitchFamily="34" charset="0"/>
              <a:buChar char="•"/>
            </a:pPr>
            <a:r>
              <a:rPr lang="en-US" sz="2400" dirty="0">
                <a:solidFill>
                  <a:srgbClr val="FFC000"/>
                </a:solidFill>
              </a:rPr>
              <a:t>Association with original data collection geometries is lost.</a:t>
            </a:r>
          </a:p>
          <a:p>
            <a:pPr marL="3171552" lvl="3" indent="-428625">
              <a:lnSpc>
                <a:spcPct val="90000"/>
              </a:lnSpc>
              <a:spcBef>
                <a:spcPts val="900"/>
              </a:spcBef>
              <a:buFont typeface="Arial" panose="020B0604020202020204" pitchFamily="34" charset="0"/>
              <a:buChar char="•"/>
            </a:pPr>
            <a:r>
              <a:rPr lang="en-US" sz="2400" dirty="0">
                <a:solidFill>
                  <a:srgbClr val="FFC000"/>
                </a:solidFill>
              </a:rPr>
              <a:t>For Anchor Points (AP), the adjustable parameters are translations at the anchor points.</a:t>
            </a:r>
          </a:p>
        </p:txBody>
      </p:sp>
      <p:sp>
        <p:nvSpPr>
          <p:cNvPr id="2" name="TextBox 1"/>
          <p:cNvSpPr txBox="1"/>
          <p:nvPr/>
        </p:nvSpPr>
        <p:spPr>
          <a:xfrm>
            <a:off x="10867645" y="3482915"/>
            <a:ext cx="3657600" cy="415498"/>
          </a:xfrm>
          <a:prstGeom prst="rect">
            <a:avLst/>
          </a:prstGeom>
        </p:spPr>
        <p:txBody>
          <a:bodyPr wrap="square" rtlCol="0">
            <a:spAutoFit/>
          </a:bodyPr>
          <a:lstStyle/>
          <a:p>
            <a:pPr algn="ctr" fontAlgn="base">
              <a:spcBef>
                <a:spcPct val="0"/>
              </a:spcBef>
              <a:spcAft>
                <a:spcPct val="0"/>
              </a:spcAft>
            </a:pPr>
            <a:r>
              <a:rPr lang="en-US" sz="2100" dirty="0">
                <a:solidFill>
                  <a:srgbClr val="FF0000"/>
                </a:solidFill>
                <a:latin typeface="Arial" charset="0"/>
                <a:cs typeface="Arial" charset="0"/>
              </a:rPr>
              <a:t>Sensor Space</a:t>
            </a:r>
          </a:p>
        </p:txBody>
      </p:sp>
      <p:sp>
        <p:nvSpPr>
          <p:cNvPr id="9" name="TextBox 8"/>
          <p:cNvSpPr txBox="1"/>
          <p:nvPr/>
        </p:nvSpPr>
        <p:spPr>
          <a:xfrm>
            <a:off x="15164490" y="7973067"/>
            <a:ext cx="2780147" cy="415498"/>
          </a:xfrm>
          <a:prstGeom prst="rect">
            <a:avLst/>
          </a:prstGeom>
        </p:spPr>
        <p:txBody>
          <a:bodyPr wrap="square" rtlCol="0">
            <a:spAutoFit/>
          </a:bodyPr>
          <a:lstStyle/>
          <a:p>
            <a:pPr algn="ctr" fontAlgn="base">
              <a:spcBef>
                <a:spcPct val="0"/>
              </a:spcBef>
              <a:spcAft>
                <a:spcPct val="0"/>
              </a:spcAft>
            </a:pPr>
            <a:r>
              <a:rPr lang="en-US" sz="2100" dirty="0">
                <a:solidFill>
                  <a:srgbClr val="FFC000"/>
                </a:solidFill>
                <a:latin typeface="Arial" charset="0"/>
                <a:cs typeface="Arial" charset="0"/>
              </a:rPr>
              <a:t>Ground Space</a:t>
            </a:r>
          </a:p>
        </p:txBody>
      </p:sp>
      <p:pic>
        <p:nvPicPr>
          <p:cNvPr id="22" name="Picture 2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29391" y="3922795"/>
            <a:ext cx="7163158" cy="5363865"/>
          </a:xfrm>
          <a:prstGeom prst="rect">
            <a:avLst/>
          </a:prstGeom>
        </p:spPr>
      </p:pic>
    </p:spTree>
    <p:extLst>
      <p:ext uri="{BB962C8B-B14F-4D97-AF65-F5344CB8AC3E}">
        <p14:creationId xmlns:p14="http://schemas.microsoft.com/office/powerpoint/2010/main" val="70857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2208A-511D-4871-82C8-CD37457F5B7D}"/>
              </a:ext>
            </a:extLst>
          </p:cNvPr>
          <p:cNvSpPr>
            <a:spLocks noGrp="1"/>
          </p:cNvSpPr>
          <p:nvPr>
            <p:ph type="title"/>
          </p:nvPr>
        </p:nvSpPr>
        <p:spPr>
          <a:xfrm>
            <a:off x="980234" y="8633"/>
            <a:ext cx="12056760" cy="1422966"/>
          </a:xfrm>
        </p:spPr>
        <p:txBody>
          <a:bodyPr>
            <a:normAutofit/>
          </a:bodyPr>
          <a:lstStyle/>
          <a:p>
            <a:pPr algn="l"/>
            <a:r>
              <a:rPr lang="en-US" sz="4000" b="1" dirty="0">
                <a:solidFill>
                  <a:srgbClr val="CC0000"/>
                </a:solidFill>
                <a:latin typeface="Arial" panose="020B0604020202020204" pitchFamily="34" charset="0"/>
                <a:cs typeface="Arial" panose="020B0604020202020204" pitchFamily="34" charset="0"/>
              </a:rPr>
              <a:t>GPM Error Model Components (Ground Space)</a:t>
            </a:r>
          </a:p>
        </p:txBody>
      </p:sp>
      <p:pic>
        <p:nvPicPr>
          <p:cNvPr id="6" name="Picture 6">
            <a:extLst>
              <a:ext uri="{FF2B5EF4-FFF2-40B4-BE49-F238E27FC236}">
                <a16:creationId xmlns:a16="http://schemas.microsoft.com/office/drawing/2014/main" id="{1BA708F0-D234-49EF-9A34-1601BD55B316}"/>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4742242" y="2916086"/>
            <a:ext cx="2949083" cy="226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5BF712F-8FA7-4C6F-B15C-5FA95A451640}"/>
              </a:ext>
            </a:extLst>
          </p:cNvPr>
          <p:cNvSpPr txBox="1"/>
          <p:nvPr/>
        </p:nvSpPr>
        <p:spPr>
          <a:xfrm>
            <a:off x="1061447" y="1636601"/>
            <a:ext cx="11975547" cy="646331"/>
          </a:xfrm>
          <a:prstGeom prst="rect">
            <a:avLst/>
          </a:prstGeom>
          <a:noFill/>
        </p:spPr>
        <p:txBody>
          <a:bodyPr wrap="square" rtlCol="0">
            <a:spAutoFit/>
          </a:bodyPr>
          <a:lstStyle/>
          <a:p>
            <a:pPr marL="514350" indent="-514350">
              <a:buFont typeface="Arial" panose="020B0604020202020204" pitchFamily="34" charset="0"/>
              <a:buChar char="•"/>
            </a:pPr>
            <a:r>
              <a:rPr lang="en-US" sz="3600" dirty="0">
                <a:solidFill>
                  <a:srgbClr val="FFC000"/>
                </a:solidFill>
              </a:rPr>
              <a:t>Dataset wide 3D Conformal Transformation Parameters</a:t>
            </a:r>
          </a:p>
        </p:txBody>
      </p:sp>
      <p:sp>
        <p:nvSpPr>
          <p:cNvPr id="8" name="TextBox 7">
            <a:extLst>
              <a:ext uri="{FF2B5EF4-FFF2-40B4-BE49-F238E27FC236}">
                <a16:creationId xmlns:a16="http://schemas.microsoft.com/office/drawing/2014/main" id="{7CFEE7D3-3A9F-43AB-A6EA-22ADF6063173}"/>
              </a:ext>
            </a:extLst>
          </p:cNvPr>
          <p:cNvSpPr txBox="1"/>
          <p:nvPr/>
        </p:nvSpPr>
        <p:spPr>
          <a:xfrm>
            <a:off x="980234" y="2710355"/>
            <a:ext cx="11890584" cy="1754326"/>
          </a:xfrm>
          <a:prstGeom prst="rect">
            <a:avLst/>
          </a:prstGeom>
          <a:noFill/>
        </p:spPr>
        <p:txBody>
          <a:bodyPr wrap="square" rtlCol="0">
            <a:spAutoFit/>
          </a:bodyPr>
          <a:lstStyle/>
          <a:p>
            <a:pPr marL="514350" indent="-514350">
              <a:buFont typeface="Arial" panose="020B0604020202020204" pitchFamily="34" charset="0"/>
              <a:buChar char="•"/>
            </a:pPr>
            <a:r>
              <a:rPr lang="en-US" sz="3600" dirty="0">
                <a:solidFill>
                  <a:srgbClr val="FFC000"/>
                </a:solidFill>
              </a:rPr>
              <a:t>Anchor Points (AP) – Parameters are translations (</a:t>
            </a:r>
            <a:r>
              <a:rPr lang="el-GR" sz="3600" dirty="0">
                <a:solidFill>
                  <a:srgbClr val="FFC000"/>
                </a:solidFill>
              </a:rPr>
              <a:t>Δ</a:t>
            </a:r>
            <a:r>
              <a:rPr lang="en-US" sz="3600" dirty="0">
                <a:solidFill>
                  <a:srgbClr val="FFC000"/>
                </a:solidFill>
              </a:rPr>
              <a:t>x, </a:t>
            </a:r>
            <a:r>
              <a:rPr lang="el-GR" sz="3600" dirty="0">
                <a:solidFill>
                  <a:srgbClr val="FFC000"/>
                </a:solidFill>
              </a:rPr>
              <a:t>Δ</a:t>
            </a:r>
            <a:r>
              <a:rPr lang="en-US" sz="3600" dirty="0">
                <a:solidFill>
                  <a:srgbClr val="FFC000"/>
                </a:solidFill>
              </a:rPr>
              <a:t>y, </a:t>
            </a:r>
            <a:r>
              <a:rPr lang="el-GR" sz="3600" dirty="0">
                <a:solidFill>
                  <a:srgbClr val="FFC000"/>
                </a:solidFill>
              </a:rPr>
              <a:t>Δ</a:t>
            </a:r>
            <a:r>
              <a:rPr lang="en-US" sz="3600" dirty="0">
                <a:solidFill>
                  <a:srgbClr val="FFC000"/>
                </a:solidFill>
              </a:rPr>
              <a:t>z) at a series of specified location throughout the dataset.</a:t>
            </a:r>
          </a:p>
        </p:txBody>
      </p:sp>
      <p:pic>
        <p:nvPicPr>
          <p:cNvPr id="10" name="Picture 9">
            <a:extLst>
              <a:ext uri="{FF2B5EF4-FFF2-40B4-BE49-F238E27FC236}">
                <a16:creationId xmlns:a16="http://schemas.microsoft.com/office/drawing/2014/main" id="{2F325B74-A9EA-421E-896F-67EDB01431E6}"/>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184647" y="1126805"/>
            <a:ext cx="3777414" cy="2867328"/>
          </a:xfrm>
          <a:prstGeom prst="rect">
            <a:avLst/>
          </a:prstGeom>
        </p:spPr>
      </p:pic>
      <p:sp>
        <p:nvSpPr>
          <p:cNvPr id="11" name="TextBox 10">
            <a:extLst>
              <a:ext uri="{FF2B5EF4-FFF2-40B4-BE49-F238E27FC236}">
                <a16:creationId xmlns:a16="http://schemas.microsoft.com/office/drawing/2014/main" id="{EB6F730D-01E0-4B40-B765-0B016E5C6C23}"/>
              </a:ext>
            </a:extLst>
          </p:cNvPr>
          <p:cNvSpPr txBox="1"/>
          <p:nvPr/>
        </p:nvSpPr>
        <p:spPr>
          <a:xfrm>
            <a:off x="980234" y="6716263"/>
            <a:ext cx="14243169" cy="1200329"/>
          </a:xfrm>
          <a:prstGeom prst="rect">
            <a:avLst/>
          </a:prstGeom>
          <a:noFill/>
        </p:spPr>
        <p:txBody>
          <a:bodyPr wrap="square" rtlCol="0">
            <a:spAutoFit/>
          </a:bodyPr>
          <a:lstStyle/>
          <a:p>
            <a:pPr marL="514350" indent="-514350">
              <a:buFont typeface="Arial" panose="020B0604020202020204" pitchFamily="34" charset="0"/>
              <a:buChar char="•"/>
            </a:pPr>
            <a:r>
              <a:rPr lang="en-US" sz="3600" dirty="0">
                <a:solidFill>
                  <a:srgbClr val="FFC000"/>
                </a:solidFill>
              </a:rPr>
              <a:t>Per Point Error– Errors per point that are uncorrelated between points</a:t>
            </a:r>
          </a:p>
        </p:txBody>
      </p:sp>
      <p:pic>
        <p:nvPicPr>
          <p:cNvPr id="12" name="Picture 11">
            <a:extLst>
              <a:ext uri="{FF2B5EF4-FFF2-40B4-BE49-F238E27FC236}">
                <a16:creationId xmlns:a16="http://schemas.microsoft.com/office/drawing/2014/main" id="{38CBE126-BD28-417B-B15F-3BF1BD56CD9E}"/>
              </a:ext>
            </a:extLst>
          </p:cNvPr>
          <p:cNvPicPr>
            <a:picLocks noChangeAspect="1"/>
          </p:cNvPicPr>
          <p:nvPr/>
        </p:nvPicPr>
        <p:blipFill>
          <a:blip r:embed="rId4"/>
          <a:stretch>
            <a:fillRect/>
          </a:stretch>
        </p:blipFill>
        <p:spPr>
          <a:xfrm>
            <a:off x="15625760" y="6404280"/>
            <a:ext cx="1951214" cy="1790223"/>
          </a:xfrm>
          <a:prstGeom prst="rect">
            <a:avLst/>
          </a:prstGeom>
          <a:effectLst/>
        </p:spPr>
      </p:pic>
      <p:sp>
        <p:nvSpPr>
          <p:cNvPr id="13" name="TextBox 12">
            <a:extLst>
              <a:ext uri="{FF2B5EF4-FFF2-40B4-BE49-F238E27FC236}">
                <a16:creationId xmlns:a16="http://schemas.microsoft.com/office/drawing/2014/main" id="{C0E491B5-BA57-45D0-A7A2-0752E0D3920F}"/>
              </a:ext>
            </a:extLst>
          </p:cNvPr>
          <p:cNvSpPr txBox="1"/>
          <p:nvPr/>
        </p:nvSpPr>
        <p:spPr>
          <a:xfrm>
            <a:off x="912337" y="4568949"/>
            <a:ext cx="12124658" cy="1754326"/>
          </a:xfrm>
          <a:prstGeom prst="rect">
            <a:avLst/>
          </a:prstGeom>
          <a:noFill/>
        </p:spPr>
        <p:txBody>
          <a:bodyPr wrap="square" rtlCol="0">
            <a:spAutoFit/>
          </a:bodyPr>
          <a:lstStyle/>
          <a:p>
            <a:pPr marL="514350" indent="-514350">
              <a:buFont typeface="Arial" panose="020B0604020202020204" pitchFamily="34" charset="0"/>
              <a:buChar char="•"/>
            </a:pPr>
            <a:r>
              <a:rPr lang="en-US" sz="3600" dirty="0">
                <a:solidFill>
                  <a:srgbClr val="FFC000"/>
                </a:solidFill>
              </a:rPr>
              <a:t>Unmodeled Error– Errors that can be correlated, but can not be accounted for in data adjustments (due to model limitations, etc.)</a:t>
            </a:r>
          </a:p>
        </p:txBody>
      </p:sp>
      <p:pic>
        <p:nvPicPr>
          <p:cNvPr id="14" name="Picture 54">
            <a:extLst>
              <a:ext uri="{FF2B5EF4-FFF2-40B4-BE49-F238E27FC236}">
                <a16:creationId xmlns:a16="http://schemas.microsoft.com/office/drawing/2014/main" id="{4805A4EA-649F-44A3-95AB-24F3636BD0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91029" y="4715290"/>
            <a:ext cx="2242664" cy="196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C2FFE6A0-E327-4DB7-8671-733C11F46104}"/>
              </a:ext>
            </a:extLst>
          </p:cNvPr>
          <p:cNvSpPr txBox="1"/>
          <p:nvPr/>
        </p:nvSpPr>
        <p:spPr>
          <a:xfrm>
            <a:off x="880360" y="8121594"/>
            <a:ext cx="11273918" cy="1754326"/>
          </a:xfrm>
          <a:prstGeom prst="rect">
            <a:avLst/>
          </a:prstGeom>
          <a:noFill/>
        </p:spPr>
        <p:txBody>
          <a:bodyPr wrap="square" rtlCol="0">
            <a:spAutoFit/>
          </a:bodyPr>
          <a:lstStyle/>
          <a:p>
            <a:pPr marL="514350" indent="-514350">
              <a:buFont typeface="Arial" panose="020B0604020202020204" pitchFamily="34" charset="0"/>
              <a:buChar char="•"/>
            </a:pPr>
            <a:r>
              <a:rPr lang="en-US" sz="3600" dirty="0">
                <a:solidFill>
                  <a:srgbClr val="FFC000"/>
                </a:solidFill>
              </a:rPr>
              <a:t>Mensuration Error– Uncorrelated error based on ability to measure points in datasets during exploitation.</a:t>
            </a:r>
          </a:p>
        </p:txBody>
      </p:sp>
      <p:pic>
        <p:nvPicPr>
          <p:cNvPr id="17" name="Picture 12">
            <a:extLst>
              <a:ext uri="{FF2B5EF4-FFF2-40B4-BE49-F238E27FC236}">
                <a16:creationId xmlns:a16="http://schemas.microsoft.com/office/drawing/2014/main" id="{5792D12B-C5BB-42A3-B78D-582F1AA7FE1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49280" y="7860772"/>
            <a:ext cx="2600255" cy="1790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01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3">
            <a:extLst>
              <a:ext uri="{FF2B5EF4-FFF2-40B4-BE49-F238E27FC236}">
                <a16:creationId xmlns:a16="http://schemas.microsoft.com/office/drawing/2014/main" id="{600734AE-8E9A-47B4-9E58-EA41D6C08E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4754"/>
            <a:ext cx="18288000" cy="10287000"/>
          </a:xfrm>
          <a:prstGeom prst="rect">
            <a:avLst/>
          </a:prstGeom>
        </p:spPr>
      </p:pic>
      <p:sp>
        <p:nvSpPr>
          <p:cNvPr id="12" name="Rektangel 11">
            <a:extLst>
              <a:ext uri="{FF2B5EF4-FFF2-40B4-BE49-F238E27FC236}">
                <a16:creationId xmlns:a16="http://schemas.microsoft.com/office/drawing/2014/main" id="{26592521-9B64-4464-8AE2-053F28DBE68D}"/>
              </a:ext>
            </a:extLst>
          </p:cNvPr>
          <p:cNvSpPr/>
          <p:nvPr/>
        </p:nvSpPr>
        <p:spPr>
          <a:xfrm>
            <a:off x="2192688" y="2261644"/>
            <a:ext cx="16056768" cy="2755240"/>
          </a:xfrm>
          <a:prstGeom prst="rect">
            <a:avLst/>
          </a:prstGeom>
          <a:solidFill>
            <a:srgbClr val="1E1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8" name="Straight Connector 7">
            <a:extLst>
              <a:ext uri="{FF2B5EF4-FFF2-40B4-BE49-F238E27FC236}">
                <a16:creationId xmlns:a16="http://schemas.microsoft.com/office/drawing/2014/main" id="{07F73BD8-8EB5-43B1-97BA-8788FD6C0F6D}"/>
              </a:ext>
            </a:extLst>
          </p:cNvPr>
          <p:cNvCxnSpPr/>
          <p:nvPr/>
        </p:nvCxnSpPr>
        <p:spPr>
          <a:xfrm>
            <a:off x="0" y="9752012"/>
            <a:ext cx="18288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23C92E2-3C7D-4BB2-B208-A9DCA7423270}"/>
              </a:ext>
            </a:extLst>
          </p:cNvPr>
          <p:cNvSpPr txBox="1"/>
          <p:nvPr/>
        </p:nvSpPr>
        <p:spPr>
          <a:xfrm>
            <a:off x="10881360" y="9821553"/>
            <a:ext cx="7315200" cy="338554"/>
          </a:xfrm>
          <a:prstGeom prst="rect">
            <a:avLst/>
          </a:prstGeom>
          <a:noFill/>
        </p:spPr>
        <p:txBody>
          <a:bodyPr wrap="square" rtlCol="0" anchor="ctr">
            <a:spAutoFit/>
          </a:bodyPr>
          <a:lstStyle/>
          <a:p>
            <a:pPr algn="r"/>
            <a:fld id="{0134C7A0-208E-4999-AD61-6119BF1756B7}" type="datetime1">
              <a:rPr lang="sv-SE" sz="1600" smtClean="0">
                <a:solidFill>
                  <a:schemeClr val="bg1"/>
                </a:solidFill>
                <a:latin typeface="Arial" panose="020B0604020202020204" pitchFamily="34" charset="0"/>
                <a:cs typeface="Arial" panose="020B0604020202020204" pitchFamily="34" charset="0"/>
              </a:rPr>
              <a:t>2020-08-05</a:t>
            </a:fld>
            <a:endParaRPr lang="en-US" sz="1600" dirty="0">
              <a:solidFill>
                <a:schemeClr val="bg1"/>
              </a:solidFill>
              <a:latin typeface="Arial" panose="020B0604020202020204" pitchFamily="34" charset="0"/>
              <a:cs typeface="Arial" panose="020B0604020202020204" pitchFamily="34" charset="0"/>
            </a:endParaRPr>
          </a:p>
        </p:txBody>
      </p:sp>
      <p:sp>
        <p:nvSpPr>
          <p:cNvPr id="11" name="Rubrik 1">
            <a:extLst>
              <a:ext uri="{FF2B5EF4-FFF2-40B4-BE49-F238E27FC236}">
                <a16:creationId xmlns:a16="http://schemas.microsoft.com/office/drawing/2014/main" id="{2F38100D-7D7D-4BE9-95AD-FB253A2B8988}"/>
              </a:ext>
            </a:extLst>
          </p:cNvPr>
          <p:cNvSpPr txBox="1">
            <a:spLocks/>
          </p:cNvSpPr>
          <p:nvPr/>
        </p:nvSpPr>
        <p:spPr>
          <a:xfrm>
            <a:off x="2541722" y="2192105"/>
            <a:ext cx="11406752" cy="2755239"/>
          </a:xfrm>
          <a:prstGeom prst="rect">
            <a:avLst/>
          </a:prstGeom>
          <a:noFill/>
          <a:effectLst/>
        </p:spPr>
        <p:txBody>
          <a:bodyPr vert="horz" lIns="0" tIns="45720" rIns="0" bIns="45720" rtlCol="0" anchor="ctr">
            <a:noAutofit/>
          </a:bodyPr>
          <a:lstStyle>
            <a:lvl1pPr algn="ctr" defTabSz="1371600" rtl="0" eaLnBrk="1" latinLnBrk="0" hangingPunct="1">
              <a:spcBef>
                <a:spcPct val="0"/>
              </a:spcBef>
              <a:buNone/>
              <a:defRPr sz="6600" kern="1200">
                <a:solidFill>
                  <a:schemeClr val="tx1"/>
                </a:solidFill>
                <a:latin typeface="+mj-lt"/>
                <a:ea typeface="+mj-ea"/>
                <a:cs typeface="+mj-cs"/>
              </a:defRPr>
            </a:lvl1pPr>
          </a:lstStyle>
          <a:p>
            <a:pPr algn="l"/>
            <a:r>
              <a:rPr lang="en-US" sz="8000" spc="-150" dirty="0">
                <a:solidFill>
                  <a:schemeClr val="bg1">
                    <a:lumMod val="95000"/>
                  </a:schemeClr>
                </a:solidFill>
                <a:cs typeface="Arial" panose="020B0604020202020204" pitchFamily="34" charset="0"/>
              </a:rPr>
              <a:t>Questions:          </a:t>
            </a:r>
            <a:r>
              <a:rPr lang="en-US" sz="8000" spc="-300" dirty="0">
                <a:solidFill>
                  <a:schemeClr val="bg1">
                    <a:lumMod val="95000"/>
                  </a:schemeClr>
                </a:solidFill>
                <a:cs typeface="Arial" panose="020B0604020202020204" pitchFamily="34" charset="0"/>
              </a:rPr>
              <a:t>           </a:t>
            </a:r>
            <a:endParaRPr lang="en-US" sz="8000" spc="-300" dirty="0">
              <a:solidFill>
                <a:schemeClr val="bg1">
                  <a:lumMod val="95000"/>
                </a:schemeClr>
              </a:solidFill>
            </a:endParaRPr>
          </a:p>
        </p:txBody>
      </p:sp>
      <p:sp>
        <p:nvSpPr>
          <p:cNvPr id="14" name="TextBox 13">
            <a:extLst>
              <a:ext uri="{FF2B5EF4-FFF2-40B4-BE49-F238E27FC236}">
                <a16:creationId xmlns:a16="http://schemas.microsoft.com/office/drawing/2014/main" id="{09FD68D5-6358-4976-8D7D-F8D0ECD2B047}"/>
              </a:ext>
            </a:extLst>
          </p:cNvPr>
          <p:cNvSpPr txBox="1"/>
          <p:nvPr/>
        </p:nvSpPr>
        <p:spPr>
          <a:xfrm>
            <a:off x="91440" y="9824020"/>
            <a:ext cx="9144000" cy="338554"/>
          </a:xfrm>
          <a:prstGeom prst="rect">
            <a:avLst/>
          </a:prstGeom>
          <a:noFill/>
        </p:spPr>
        <p:txBody>
          <a:bodyPr wrap="square" rtlCol="0">
            <a:spAutoFit/>
          </a:bodyPr>
          <a:lstStyle/>
          <a:p>
            <a:r>
              <a:rPr lang="en-US" sz="1600" dirty="0">
                <a:solidFill>
                  <a:schemeClr val="bg1"/>
                </a:solidFill>
                <a:latin typeface="+mj-lt"/>
                <a:cs typeface="Arial" panose="020B0604020202020204" pitchFamily="34" charset="0"/>
              </a:rPr>
              <a:t>VRICON </a:t>
            </a:r>
            <a:r>
              <a:rPr lang="en-US" sz="1600" b="1" dirty="0">
                <a:solidFill>
                  <a:schemeClr val="bg1"/>
                </a:solidFill>
                <a:latin typeface="+mj-lt"/>
                <a:cs typeface="Arial" panose="020B0604020202020204" pitchFamily="34" charset="0"/>
              </a:rPr>
              <a:t>THE GLOBE IN 3D</a:t>
            </a:r>
          </a:p>
        </p:txBody>
      </p:sp>
      <p:grpSp>
        <p:nvGrpSpPr>
          <p:cNvPr id="3" name="Group 2"/>
          <p:cNvGrpSpPr/>
          <p:nvPr/>
        </p:nvGrpSpPr>
        <p:grpSpPr>
          <a:xfrm>
            <a:off x="6623720" y="5689305"/>
            <a:ext cx="4608512" cy="2960017"/>
            <a:chOff x="1007096" y="4329532"/>
            <a:chExt cx="4608512" cy="4320480"/>
          </a:xfrm>
        </p:grpSpPr>
        <p:sp>
          <p:nvSpPr>
            <p:cNvPr id="9" name="Rektangel 12">
              <a:extLst>
                <a:ext uri="{FF2B5EF4-FFF2-40B4-BE49-F238E27FC236}">
                  <a16:creationId xmlns:a16="http://schemas.microsoft.com/office/drawing/2014/main" id="{2018DFEB-AC9D-43B2-BCBC-869E26E5E512}"/>
                </a:ext>
              </a:extLst>
            </p:cNvPr>
            <p:cNvSpPr/>
            <p:nvPr/>
          </p:nvSpPr>
          <p:spPr>
            <a:xfrm>
              <a:off x="1007096" y="4329532"/>
              <a:ext cx="4608512" cy="4320480"/>
            </a:xfrm>
            <a:prstGeom prst="rect">
              <a:avLst/>
            </a:prstGeom>
            <a:solidFill>
              <a:srgbClr val="1E1E1E">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dirty="0"/>
            </a:p>
            <a:p>
              <a:endParaRPr lang="sv-SE" dirty="0"/>
            </a:p>
            <a:p>
              <a:endParaRPr lang="sv-SE" dirty="0"/>
            </a:p>
            <a:p>
              <a:endParaRPr lang="sv-SE" dirty="0"/>
            </a:p>
          </p:txBody>
        </p:sp>
        <p:sp>
          <p:nvSpPr>
            <p:cNvPr id="2" name="TextBox 1"/>
            <p:cNvSpPr txBox="1"/>
            <p:nvPr/>
          </p:nvSpPr>
          <p:spPr>
            <a:xfrm>
              <a:off x="1007096" y="4664992"/>
              <a:ext cx="4608512" cy="2701960"/>
            </a:xfrm>
            <a:prstGeom prst="rect">
              <a:avLst/>
            </a:prstGeom>
            <a:noFill/>
          </p:spPr>
          <p:txBody>
            <a:bodyPr wrap="square" rtlCol="0">
              <a:spAutoFit/>
            </a:bodyPr>
            <a:lstStyle/>
            <a:p>
              <a:pPr algn="ctr">
                <a:lnSpc>
                  <a:spcPct val="70000"/>
                </a:lnSpc>
                <a:spcBef>
                  <a:spcPct val="30000"/>
                </a:spcBef>
              </a:pPr>
              <a:r>
                <a:rPr lang="sv-SE" altLang="sv-SE" sz="2000" dirty="0">
                  <a:solidFill>
                    <a:srgbClr val="FFFFFF"/>
                  </a:solidFill>
                </a:rPr>
                <a:t>Barry Tilton, P.E., PMP</a:t>
              </a:r>
            </a:p>
            <a:p>
              <a:pPr algn="ctr">
                <a:lnSpc>
                  <a:spcPct val="70000"/>
                </a:lnSpc>
                <a:spcBef>
                  <a:spcPct val="30000"/>
                </a:spcBef>
              </a:pPr>
              <a:r>
                <a:rPr lang="sv-SE" altLang="sv-SE" sz="2000" dirty="0">
                  <a:solidFill>
                    <a:srgbClr val="FFFFFF"/>
                  </a:solidFill>
                  <a:hlinkClick r:id="rId4">
                    <a:extLst>
                      <a:ext uri="{A12FA001-AC4F-418D-AE19-62706E023703}">
                        <ahyp:hlinkClr xmlns:ahyp="http://schemas.microsoft.com/office/drawing/2018/hyperlinkcolor" val="tx"/>
                      </a:ext>
                    </a:extLst>
                  </a:hlinkClick>
                </a:rPr>
                <a:t>Barry.tilton@vricon.us</a:t>
              </a:r>
              <a:endParaRPr lang="sv-SE" altLang="sv-SE" sz="2000" dirty="0">
                <a:solidFill>
                  <a:srgbClr val="FFFFFF"/>
                </a:solidFill>
              </a:endParaRPr>
            </a:p>
            <a:p>
              <a:pPr algn="ctr">
                <a:lnSpc>
                  <a:spcPct val="70000"/>
                </a:lnSpc>
                <a:spcBef>
                  <a:spcPct val="30000"/>
                </a:spcBef>
              </a:pPr>
              <a:r>
                <a:rPr lang="sv-SE" altLang="sv-SE" sz="2000" dirty="0">
                  <a:solidFill>
                    <a:srgbClr val="FFFFFF"/>
                  </a:solidFill>
                </a:rPr>
                <a:t>(703) 298-3371</a:t>
              </a:r>
            </a:p>
            <a:p>
              <a:pPr algn="ctr">
                <a:lnSpc>
                  <a:spcPct val="70000"/>
                </a:lnSpc>
                <a:spcBef>
                  <a:spcPct val="30000"/>
                </a:spcBef>
              </a:pPr>
              <a:endParaRPr lang="sv-SE" altLang="sv-SE" sz="2000" dirty="0">
                <a:solidFill>
                  <a:srgbClr val="FFFFFF"/>
                </a:solidFill>
              </a:endParaRPr>
            </a:p>
            <a:p>
              <a:pPr algn="ctr">
                <a:lnSpc>
                  <a:spcPct val="70000"/>
                </a:lnSpc>
                <a:spcBef>
                  <a:spcPct val="30000"/>
                </a:spcBef>
              </a:pPr>
              <a:r>
                <a:rPr lang="sv-SE" altLang="sv-SE" sz="2000" dirty="0">
                  <a:solidFill>
                    <a:srgbClr val="FFFFFF"/>
                  </a:solidFill>
                </a:rPr>
                <a:t>Stephen Hanna</a:t>
              </a:r>
              <a:endParaRPr lang="sv-SE" altLang="sv-SE" sz="2000" dirty="0">
                <a:solidFill>
                  <a:schemeClr val="bg1"/>
                </a:solidFill>
              </a:endParaRPr>
            </a:p>
            <a:p>
              <a:pPr algn="ctr">
                <a:lnSpc>
                  <a:spcPct val="70000"/>
                </a:lnSpc>
                <a:spcBef>
                  <a:spcPct val="30000"/>
                </a:spcBef>
              </a:pPr>
              <a:r>
                <a:rPr lang="sv-SE" altLang="sv-SE" sz="2000" dirty="0" err="1">
                  <a:solidFill>
                    <a:schemeClr val="bg1"/>
                  </a:solidFill>
                </a:rPr>
                <a:t>Stephen.hanna@vricon.us</a:t>
              </a:r>
              <a:endParaRPr lang="sv-SE" altLang="sv-SE" sz="2000" dirty="0">
                <a:solidFill>
                  <a:schemeClr val="bg1"/>
                </a:solidFill>
              </a:endParaRPr>
            </a:p>
          </p:txBody>
        </p:sp>
      </p:grpSp>
      <p:pic>
        <p:nvPicPr>
          <p:cNvPr id="16" name="Bildobjekt 14">
            <a:extLst>
              <a:ext uri="{FF2B5EF4-FFF2-40B4-BE49-F238E27FC236}">
                <a16:creationId xmlns:a16="http://schemas.microsoft.com/office/drawing/2014/main" id="{1ADA6DFF-371D-4C4D-838B-7033FD561AF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64274" y="3246375"/>
            <a:ext cx="4796741" cy="899391"/>
          </a:xfrm>
          <a:prstGeom prst="rect">
            <a:avLst/>
          </a:prstGeom>
        </p:spPr>
      </p:pic>
    </p:spTree>
    <p:extLst>
      <p:ext uri="{BB962C8B-B14F-4D97-AF65-F5344CB8AC3E}">
        <p14:creationId xmlns:p14="http://schemas.microsoft.com/office/powerpoint/2010/main" val="208260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5">
            <a:extLst>
              <a:ext uri="{FF2B5EF4-FFF2-40B4-BE49-F238E27FC236}">
                <a16:creationId xmlns:a16="http://schemas.microsoft.com/office/drawing/2014/main" id="{21C26E4B-B9F2-45C0-8A58-550BF43A6D2C}"/>
              </a:ext>
            </a:extLst>
          </p:cNvPr>
          <p:cNvSpPr txBox="1">
            <a:spLocks/>
          </p:cNvSpPr>
          <p:nvPr/>
        </p:nvSpPr>
        <p:spPr bwMode="auto">
          <a:xfrm>
            <a:off x="355329" y="-114915"/>
            <a:ext cx="12344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alibri" panose="020F0502020204030204" pitchFamily="34" charset="0"/>
              </a:defRPr>
            </a:lvl1pPr>
            <a:lvl2pPr marL="742950" indent="-285750">
              <a:defRPr sz="2400">
                <a:solidFill>
                  <a:schemeClr val="tx1"/>
                </a:solidFill>
                <a:latin typeface="Calibri" panose="020F0502020204030204" pitchFamily="34" charset="0"/>
              </a:defRPr>
            </a:lvl2pPr>
            <a:lvl3pPr marL="1143000" indent="-228600">
              <a:defRPr sz="2400">
                <a:solidFill>
                  <a:schemeClr val="tx1"/>
                </a:solidFill>
                <a:latin typeface="Calibri" panose="020F0502020204030204" pitchFamily="34" charset="0"/>
              </a:defRPr>
            </a:lvl3pPr>
            <a:lvl4pPr marL="1600200" indent="-228600">
              <a:defRPr sz="2400">
                <a:solidFill>
                  <a:schemeClr val="tx1"/>
                </a:solidFill>
                <a:latin typeface="Calibri" panose="020F0502020204030204" pitchFamily="34" charset="0"/>
              </a:defRPr>
            </a:lvl4pPr>
            <a:lvl5pPr marL="2057400" indent="-228600">
              <a:defRPr sz="2400">
                <a:solidFill>
                  <a:schemeClr val="tx1"/>
                </a:solidFill>
                <a:latin typeface="Calibri" panose="020F0502020204030204" pitchFamily="34" charset="0"/>
              </a:defRPr>
            </a:lvl5pPr>
            <a:lvl6pPr marL="2514600" indent="-228600" defTabSz="1217613" fontAlgn="base">
              <a:spcBef>
                <a:spcPct val="0"/>
              </a:spcBef>
              <a:spcAft>
                <a:spcPct val="0"/>
              </a:spcAft>
              <a:defRPr sz="2400">
                <a:solidFill>
                  <a:schemeClr val="tx1"/>
                </a:solidFill>
                <a:latin typeface="Calibri" panose="020F0502020204030204" pitchFamily="34" charset="0"/>
              </a:defRPr>
            </a:lvl6pPr>
            <a:lvl7pPr marL="2971800" indent="-228600" defTabSz="1217613" fontAlgn="base">
              <a:spcBef>
                <a:spcPct val="0"/>
              </a:spcBef>
              <a:spcAft>
                <a:spcPct val="0"/>
              </a:spcAft>
              <a:defRPr sz="2400">
                <a:solidFill>
                  <a:schemeClr val="tx1"/>
                </a:solidFill>
                <a:latin typeface="Calibri" panose="020F0502020204030204" pitchFamily="34" charset="0"/>
              </a:defRPr>
            </a:lvl7pPr>
            <a:lvl8pPr marL="3429000" indent="-228600" defTabSz="1217613" fontAlgn="base">
              <a:spcBef>
                <a:spcPct val="0"/>
              </a:spcBef>
              <a:spcAft>
                <a:spcPct val="0"/>
              </a:spcAft>
              <a:defRPr sz="2400">
                <a:solidFill>
                  <a:schemeClr val="tx1"/>
                </a:solidFill>
                <a:latin typeface="Calibri" panose="020F0502020204030204" pitchFamily="34" charset="0"/>
              </a:defRPr>
            </a:lvl8pPr>
            <a:lvl9pPr marL="3886200" indent="-228600" defTabSz="1217613" fontAlgn="base">
              <a:spcBef>
                <a:spcPct val="0"/>
              </a:spcBef>
              <a:spcAft>
                <a:spcPct val="0"/>
              </a:spcAft>
              <a:defRPr sz="2400">
                <a:solidFill>
                  <a:schemeClr val="tx1"/>
                </a:solidFill>
                <a:latin typeface="Calibri" panose="020F0502020204030204" pitchFamily="34" charset="0"/>
              </a:defRPr>
            </a:lvl9pPr>
          </a:lstStyle>
          <a:p>
            <a:pPr eaLnBrk="1" hangingPunct="1"/>
            <a:r>
              <a:rPr lang="en-US" altLang="en-US" sz="4800" dirty="0">
                <a:solidFill>
                  <a:srgbClr val="FFC000"/>
                </a:solidFill>
                <a:latin typeface="Franklin Gothic Medium Cond" panose="020B0606030402020204" pitchFamily="34" charset="0"/>
              </a:rPr>
              <a:t>GPM Error Model Components</a:t>
            </a:r>
          </a:p>
        </p:txBody>
      </p:sp>
      <p:sp>
        <p:nvSpPr>
          <p:cNvPr id="16388" name="TextBox 17">
            <a:extLst>
              <a:ext uri="{FF2B5EF4-FFF2-40B4-BE49-F238E27FC236}">
                <a16:creationId xmlns:a16="http://schemas.microsoft.com/office/drawing/2014/main" id="{93730135-0FBB-48C7-9363-EA76D056DF1D}"/>
              </a:ext>
            </a:extLst>
          </p:cNvPr>
          <p:cNvSpPr txBox="1">
            <a:spLocks noChangeArrowheads="1"/>
          </p:cNvSpPr>
          <p:nvPr/>
        </p:nvSpPr>
        <p:spPr bwMode="auto">
          <a:xfrm>
            <a:off x="4234764" y="1103753"/>
            <a:ext cx="92454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defRPr>
            </a:lvl1pPr>
            <a:lvl2pPr marL="742950" indent="-285750">
              <a:defRPr sz="2400">
                <a:solidFill>
                  <a:schemeClr val="tx1"/>
                </a:solidFill>
                <a:latin typeface="Calibri" panose="020F0502020204030204" pitchFamily="34" charset="0"/>
              </a:defRPr>
            </a:lvl2pPr>
            <a:lvl3pPr marL="1143000" indent="-228600">
              <a:defRPr sz="2400">
                <a:solidFill>
                  <a:schemeClr val="tx1"/>
                </a:solidFill>
                <a:latin typeface="Calibri" panose="020F0502020204030204" pitchFamily="34" charset="0"/>
              </a:defRPr>
            </a:lvl3pPr>
            <a:lvl4pPr marL="1600200" indent="-228600">
              <a:defRPr sz="2400">
                <a:solidFill>
                  <a:schemeClr val="tx1"/>
                </a:solidFill>
                <a:latin typeface="Calibri" panose="020F0502020204030204" pitchFamily="34" charset="0"/>
              </a:defRPr>
            </a:lvl4pPr>
            <a:lvl5pPr marL="2057400" indent="-228600">
              <a:defRPr sz="2400">
                <a:solidFill>
                  <a:schemeClr val="tx1"/>
                </a:solidFill>
                <a:latin typeface="Calibri" panose="020F0502020204030204" pitchFamily="34" charset="0"/>
              </a:defRPr>
            </a:lvl5pPr>
            <a:lvl6pPr marL="2514600" indent="-228600" defTabSz="1217613" fontAlgn="base">
              <a:spcBef>
                <a:spcPct val="0"/>
              </a:spcBef>
              <a:spcAft>
                <a:spcPct val="0"/>
              </a:spcAft>
              <a:defRPr sz="2400">
                <a:solidFill>
                  <a:schemeClr val="tx1"/>
                </a:solidFill>
                <a:latin typeface="Calibri" panose="020F0502020204030204" pitchFamily="34" charset="0"/>
              </a:defRPr>
            </a:lvl6pPr>
            <a:lvl7pPr marL="2971800" indent="-228600" defTabSz="1217613" fontAlgn="base">
              <a:spcBef>
                <a:spcPct val="0"/>
              </a:spcBef>
              <a:spcAft>
                <a:spcPct val="0"/>
              </a:spcAft>
              <a:defRPr sz="2400">
                <a:solidFill>
                  <a:schemeClr val="tx1"/>
                </a:solidFill>
                <a:latin typeface="Calibri" panose="020F0502020204030204" pitchFamily="34" charset="0"/>
              </a:defRPr>
            </a:lvl7pPr>
            <a:lvl8pPr marL="3429000" indent="-228600" defTabSz="1217613" fontAlgn="base">
              <a:spcBef>
                <a:spcPct val="0"/>
              </a:spcBef>
              <a:spcAft>
                <a:spcPct val="0"/>
              </a:spcAft>
              <a:defRPr sz="2400">
                <a:solidFill>
                  <a:schemeClr val="tx1"/>
                </a:solidFill>
                <a:latin typeface="Calibri" panose="020F0502020204030204" pitchFamily="34" charset="0"/>
              </a:defRPr>
            </a:lvl8pPr>
            <a:lvl9pPr marL="3886200" indent="-228600" defTabSz="1217613" fontAlgn="base">
              <a:spcBef>
                <a:spcPct val="0"/>
              </a:spcBef>
              <a:spcAft>
                <a:spcPct val="0"/>
              </a:spcAft>
              <a:defRPr sz="2400">
                <a:solidFill>
                  <a:schemeClr val="tx1"/>
                </a:solidFill>
                <a:latin typeface="Calibri" panose="020F0502020204030204" pitchFamily="34" charset="0"/>
              </a:defRPr>
            </a:lvl9pPr>
          </a:lstStyle>
          <a:p>
            <a:pPr eaLnBrk="1" hangingPunct="1"/>
            <a:r>
              <a:rPr lang="en-US" altLang="en-US" sz="3600" u="sng" dirty="0">
                <a:solidFill>
                  <a:srgbClr val="FFC000"/>
                </a:solidFill>
              </a:rPr>
              <a:t>The wide spectrum of overall contributing errors</a:t>
            </a:r>
          </a:p>
        </p:txBody>
      </p:sp>
      <p:sp>
        <p:nvSpPr>
          <p:cNvPr id="16389" name="TextBox 19">
            <a:extLst>
              <a:ext uri="{FF2B5EF4-FFF2-40B4-BE49-F238E27FC236}">
                <a16:creationId xmlns:a16="http://schemas.microsoft.com/office/drawing/2014/main" id="{87B03F7B-DE17-4922-AD2B-27E124DD46B6}"/>
              </a:ext>
            </a:extLst>
          </p:cNvPr>
          <p:cNvSpPr txBox="1">
            <a:spLocks noChangeArrowheads="1"/>
          </p:cNvSpPr>
          <p:nvPr/>
        </p:nvSpPr>
        <p:spPr bwMode="auto">
          <a:xfrm>
            <a:off x="1659447" y="1954198"/>
            <a:ext cx="35142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defRPr>
            </a:lvl1pPr>
            <a:lvl2pPr marL="742950" indent="-285750">
              <a:defRPr sz="2400">
                <a:solidFill>
                  <a:schemeClr val="tx1"/>
                </a:solidFill>
                <a:latin typeface="Calibri" panose="020F0502020204030204" pitchFamily="34" charset="0"/>
              </a:defRPr>
            </a:lvl2pPr>
            <a:lvl3pPr marL="1143000" indent="-228600">
              <a:defRPr sz="2400">
                <a:solidFill>
                  <a:schemeClr val="tx1"/>
                </a:solidFill>
                <a:latin typeface="Calibri" panose="020F0502020204030204" pitchFamily="34" charset="0"/>
              </a:defRPr>
            </a:lvl3pPr>
            <a:lvl4pPr marL="1600200" indent="-228600">
              <a:defRPr sz="2400">
                <a:solidFill>
                  <a:schemeClr val="tx1"/>
                </a:solidFill>
                <a:latin typeface="Calibri" panose="020F0502020204030204" pitchFamily="34" charset="0"/>
              </a:defRPr>
            </a:lvl4pPr>
            <a:lvl5pPr marL="2057400" indent="-228600">
              <a:defRPr sz="2400">
                <a:solidFill>
                  <a:schemeClr val="tx1"/>
                </a:solidFill>
                <a:latin typeface="Calibri" panose="020F0502020204030204" pitchFamily="34" charset="0"/>
              </a:defRPr>
            </a:lvl5pPr>
            <a:lvl6pPr marL="2514600" indent="-228600" defTabSz="1217613" fontAlgn="base">
              <a:spcBef>
                <a:spcPct val="0"/>
              </a:spcBef>
              <a:spcAft>
                <a:spcPct val="0"/>
              </a:spcAft>
              <a:defRPr sz="2400">
                <a:solidFill>
                  <a:schemeClr val="tx1"/>
                </a:solidFill>
                <a:latin typeface="Calibri" panose="020F0502020204030204" pitchFamily="34" charset="0"/>
              </a:defRPr>
            </a:lvl6pPr>
            <a:lvl7pPr marL="2971800" indent="-228600" defTabSz="1217613" fontAlgn="base">
              <a:spcBef>
                <a:spcPct val="0"/>
              </a:spcBef>
              <a:spcAft>
                <a:spcPct val="0"/>
              </a:spcAft>
              <a:defRPr sz="2400">
                <a:solidFill>
                  <a:schemeClr val="tx1"/>
                </a:solidFill>
                <a:latin typeface="Calibri" panose="020F0502020204030204" pitchFamily="34" charset="0"/>
              </a:defRPr>
            </a:lvl7pPr>
            <a:lvl8pPr marL="3429000" indent="-228600" defTabSz="1217613" fontAlgn="base">
              <a:spcBef>
                <a:spcPct val="0"/>
              </a:spcBef>
              <a:spcAft>
                <a:spcPct val="0"/>
              </a:spcAft>
              <a:defRPr sz="2400">
                <a:solidFill>
                  <a:schemeClr val="tx1"/>
                </a:solidFill>
                <a:latin typeface="Calibri" panose="020F0502020204030204" pitchFamily="34" charset="0"/>
              </a:defRPr>
            </a:lvl8pPr>
            <a:lvl9pPr marL="3886200" indent="-228600" defTabSz="1217613" fontAlgn="base">
              <a:spcBef>
                <a:spcPct val="0"/>
              </a:spcBef>
              <a:spcAft>
                <a:spcPct val="0"/>
              </a:spcAft>
              <a:defRPr sz="2400">
                <a:solidFill>
                  <a:schemeClr val="tx1"/>
                </a:solidFill>
                <a:latin typeface="Calibri" panose="020F0502020204030204" pitchFamily="34" charset="0"/>
              </a:defRPr>
            </a:lvl9pPr>
          </a:lstStyle>
          <a:p>
            <a:pPr algn="ctr" eaLnBrk="1" hangingPunct="1"/>
            <a:r>
              <a:rPr lang="en-US" altLang="en-US" sz="3600" dirty="0">
                <a:solidFill>
                  <a:srgbClr val="FFC000"/>
                </a:solidFill>
              </a:rPr>
              <a:t>Low Frequency</a:t>
            </a:r>
          </a:p>
        </p:txBody>
      </p:sp>
      <p:sp>
        <p:nvSpPr>
          <p:cNvPr id="16390" name="TextBox 27">
            <a:extLst>
              <a:ext uri="{FF2B5EF4-FFF2-40B4-BE49-F238E27FC236}">
                <a16:creationId xmlns:a16="http://schemas.microsoft.com/office/drawing/2014/main" id="{8451F73F-A625-4F50-ABBC-C35D98B1C9BD}"/>
              </a:ext>
            </a:extLst>
          </p:cNvPr>
          <p:cNvSpPr txBox="1">
            <a:spLocks noChangeArrowheads="1"/>
          </p:cNvSpPr>
          <p:nvPr/>
        </p:nvSpPr>
        <p:spPr bwMode="auto">
          <a:xfrm>
            <a:off x="12974561" y="2767024"/>
            <a:ext cx="26259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defRPr>
            </a:lvl1pPr>
            <a:lvl2pPr marL="742950" indent="-285750">
              <a:defRPr sz="2400">
                <a:solidFill>
                  <a:schemeClr val="tx1"/>
                </a:solidFill>
                <a:latin typeface="Calibri" panose="020F0502020204030204" pitchFamily="34" charset="0"/>
              </a:defRPr>
            </a:lvl2pPr>
            <a:lvl3pPr marL="1143000" indent="-228600">
              <a:defRPr sz="2400">
                <a:solidFill>
                  <a:schemeClr val="tx1"/>
                </a:solidFill>
                <a:latin typeface="Calibri" panose="020F0502020204030204" pitchFamily="34" charset="0"/>
              </a:defRPr>
            </a:lvl3pPr>
            <a:lvl4pPr marL="1600200" indent="-228600">
              <a:defRPr sz="2400">
                <a:solidFill>
                  <a:schemeClr val="tx1"/>
                </a:solidFill>
                <a:latin typeface="Calibri" panose="020F0502020204030204" pitchFamily="34" charset="0"/>
              </a:defRPr>
            </a:lvl4pPr>
            <a:lvl5pPr marL="2057400" indent="-228600">
              <a:defRPr sz="2400">
                <a:solidFill>
                  <a:schemeClr val="tx1"/>
                </a:solidFill>
                <a:latin typeface="Calibri" panose="020F0502020204030204" pitchFamily="34" charset="0"/>
              </a:defRPr>
            </a:lvl5pPr>
            <a:lvl6pPr marL="2514600" indent="-228600" defTabSz="1217613" fontAlgn="base">
              <a:spcBef>
                <a:spcPct val="0"/>
              </a:spcBef>
              <a:spcAft>
                <a:spcPct val="0"/>
              </a:spcAft>
              <a:defRPr sz="2400">
                <a:solidFill>
                  <a:schemeClr val="tx1"/>
                </a:solidFill>
                <a:latin typeface="Calibri" panose="020F0502020204030204" pitchFamily="34" charset="0"/>
              </a:defRPr>
            </a:lvl6pPr>
            <a:lvl7pPr marL="2971800" indent="-228600" defTabSz="1217613" fontAlgn="base">
              <a:spcBef>
                <a:spcPct val="0"/>
              </a:spcBef>
              <a:spcAft>
                <a:spcPct val="0"/>
              </a:spcAft>
              <a:defRPr sz="2400">
                <a:solidFill>
                  <a:schemeClr val="tx1"/>
                </a:solidFill>
                <a:latin typeface="Calibri" panose="020F0502020204030204" pitchFamily="34" charset="0"/>
              </a:defRPr>
            </a:lvl7pPr>
            <a:lvl8pPr marL="3429000" indent="-228600" defTabSz="1217613" fontAlgn="base">
              <a:spcBef>
                <a:spcPct val="0"/>
              </a:spcBef>
              <a:spcAft>
                <a:spcPct val="0"/>
              </a:spcAft>
              <a:defRPr sz="2400">
                <a:solidFill>
                  <a:schemeClr val="tx1"/>
                </a:solidFill>
                <a:latin typeface="Calibri" panose="020F0502020204030204" pitchFamily="34" charset="0"/>
              </a:defRPr>
            </a:lvl8pPr>
            <a:lvl9pPr marL="3886200" indent="-228600" defTabSz="1217613" fontAlgn="base">
              <a:spcBef>
                <a:spcPct val="0"/>
              </a:spcBef>
              <a:spcAft>
                <a:spcPct val="0"/>
              </a:spcAft>
              <a:defRPr sz="2400">
                <a:solidFill>
                  <a:schemeClr val="tx1"/>
                </a:solidFill>
                <a:latin typeface="Calibri" panose="020F0502020204030204" pitchFamily="34" charset="0"/>
              </a:defRPr>
            </a:lvl9pPr>
          </a:lstStyle>
          <a:p>
            <a:pPr algn="ctr" eaLnBrk="1" hangingPunct="1"/>
            <a:r>
              <a:rPr lang="en-US" altLang="en-US" sz="3600">
                <a:solidFill>
                  <a:srgbClr val="FFC000"/>
                </a:solidFill>
              </a:rPr>
              <a:t>Random</a:t>
            </a:r>
            <a:br>
              <a:rPr lang="en-US" altLang="en-US" sz="3600">
                <a:solidFill>
                  <a:srgbClr val="FFC000"/>
                </a:solidFill>
              </a:rPr>
            </a:br>
            <a:r>
              <a:rPr lang="en-US" altLang="en-US" sz="3600">
                <a:solidFill>
                  <a:srgbClr val="FFC000"/>
                </a:solidFill>
              </a:rPr>
              <a:t>(white noise)</a:t>
            </a:r>
          </a:p>
        </p:txBody>
      </p:sp>
      <p:sp>
        <p:nvSpPr>
          <p:cNvPr id="16391" name="TextBox 22">
            <a:extLst>
              <a:ext uri="{FF2B5EF4-FFF2-40B4-BE49-F238E27FC236}">
                <a16:creationId xmlns:a16="http://schemas.microsoft.com/office/drawing/2014/main" id="{EEB9CFA3-25A9-4925-A74A-56C86CD02131}"/>
              </a:ext>
            </a:extLst>
          </p:cNvPr>
          <p:cNvSpPr txBox="1">
            <a:spLocks noChangeArrowheads="1"/>
          </p:cNvSpPr>
          <p:nvPr/>
        </p:nvSpPr>
        <p:spPr bwMode="auto">
          <a:xfrm>
            <a:off x="2743200" y="4229105"/>
            <a:ext cx="287893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defRPr>
            </a:lvl1pPr>
            <a:lvl2pPr marL="742950" indent="-285750">
              <a:defRPr sz="2400">
                <a:solidFill>
                  <a:schemeClr val="tx1"/>
                </a:solidFill>
                <a:latin typeface="Calibri" panose="020F0502020204030204" pitchFamily="34" charset="0"/>
              </a:defRPr>
            </a:lvl2pPr>
            <a:lvl3pPr marL="1143000" indent="-228600">
              <a:defRPr sz="2400">
                <a:solidFill>
                  <a:schemeClr val="tx1"/>
                </a:solidFill>
                <a:latin typeface="Calibri" panose="020F0502020204030204" pitchFamily="34" charset="0"/>
              </a:defRPr>
            </a:lvl3pPr>
            <a:lvl4pPr marL="1600200" indent="-228600">
              <a:defRPr sz="2400">
                <a:solidFill>
                  <a:schemeClr val="tx1"/>
                </a:solidFill>
                <a:latin typeface="Calibri" panose="020F0502020204030204" pitchFamily="34" charset="0"/>
              </a:defRPr>
            </a:lvl4pPr>
            <a:lvl5pPr marL="2057400" indent="-228600">
              <a:defRPr sz="2400">
                <a:solidFill>
                  <a:schemeClr val="tx1"/>
                </a:solidFill>
                <a:latin typeface="Calibri" panose="020F0502020204030204" pitchFamily="34" charset="0"/>
              </a:defRPr>
            </a:lvl5pPr>
            <a:lvl6pPr marL="2514600" indent="-228600" defTabSz="1217613" fontAlgn="base">
              <a:spcBef>
                <a:spcPct val="0"/>
              </a:spcBef>
              <a:spcAft>
                <a:spcPct val="0"/>
              </a:spcAft>
              <a:defRPr sz="2400">
                <a:solidFill>
                  <a:schemeClr val="tx1"/>
                </a:solidFill>
                <a:latin typeface="Calibri" panose="020F0502020204030204" pitchFamily="34" charset="0"/>
              </a:defRPr>
            </a:lvl6pPr>
            <a:lvl7pPr marL="2971800" indent="-228600" defTabSz="1217613" fontAlgn="base">
              <a:spcBef>
                <a:spcPct val="0"/>
              </a:spcBef>
              <a:spcAft>
                <a:spcPct val="0"/>
              </a:spcAft>
              <a:defRPr sz="2400">
                <a:solidFill>
                  <a:schemeClr val="tx1"/>
                </a:solidFill>
                <a:latin typeface="Calibri" panose="020F0502020204030204" pitchFamily="34" charset="0"/>
              </a:defRPr>
            </a:lvl7pPr>
            <a:lvl8pPr marL="3429000" indent="-228600" defTabSz="1217613" fontAlgn="base">
              <a:spcBef>
                <a:spcPct val="0"/>
              </a:spcBef>
              <a:spcAft>
                <a:spcPct val="0"/>
              </a:spcAft>
              <a:defRPr sz="2400">
                <a:solidFill>
                  <a:schemeClr val="tx1"/>
                </a:solidFill>
                <a:latin typeface="Calibri" panose="020F0502020204030204" pitchFamily="34" charset="0"/>
              </a:defRPr>
            </a:lvl8pPr>
            <a:lvl9pPr marL="3886200" indent="-228600" defTabSz="1217613" fontAlgn="base">
              <a:spcBef>
                <a:spcPct val="0"/>
              </a:spcBef>
              <a:spcAft>
                <a:spcPct val="0"/>
              </a:spcAft>
              <a:defRPr sz="2400">
                <a:solidFill>
                  <a:schemeClr val="tx1"/>
                </a:solidFill>
                <a:latin typeface="Calibri" panose="020F0502020204030204" pitchFamily="34" charset="0"/>
              </a:defRPr>
            </a:lvl9pPr>
          </a:lstStyle>
          <a:p>
            <a:pPr eaLnBrk="1" hangingPunct="1"/>
            <a:r>
              <a:rPr lang="en-US" altLang="en-US">
                <a:solidFill>
                  <a:srgbClr val="FFC000"/>
                </a:solidFill>
              </a:rPr>
              <a:t>3D Conformal (3DC) Transformation</a:t>
            </a:r>
          </a:p>
          <a:p>
            <a:pPr eaLnBrk="1" hangingPunct="1"/>
            <a:r>
              <a:rPr lang="en-US" altLang="en-US">
                <a:solidFill>
                  <a:srgbClr val="FFC000"/>
                </a:solidFill>
              </a:rPr>
              <a:t>(3 offsets, 2 tilts,</a:t>
            </a:r>
            <a:br>
              <a:rPr lang="en-US" altLang="en-US">
                <a:solidFill>
                  <a:srgbClr val="FFC000"/>
                </a:solidFill>
              </a:rPr>
            </a:br>
            <a:r>
              <a:rPr lang="en-US" altLang="en-US">
                <a:solidFill>
                  <a:srgbClr val="FFC000"/>
                </a:solidFill>
              </a:rPr>
              <a:t>1 rotation, 1 scale)</a:t>
            </a:r>
          </a:p>
        </p:txBody>
      </p:sp>
      <p:sp>
        <p:nvSpPr>
          <p:cNvPr id="16392" name="TextBox 29">
            <a:extLst>
              <a:ext uri="{FF2B5EF4-FFF2-40B4-BE49-F238E27FC236}">
                <a16:creationId xmlns:a16="http://schemas.microsoft.com/office/drawing/2014/main" id="{628796E0-E4B6-4808-B7D2-9FB76FFAAFEB}"/>
              </a:ext>
            </a:extLst>
          </p:cNvPr>
          <p:cNvSpPr txBox="1">
            <a:spLocks noChangeArrowheads="1"/>
          </p:cNvSpPr>
          <p:nvPr/>
        </p:nvSpPr>
        <p:spPr bwMode="auto">
          <a:xfrm>
            <a:off x="5722145" y="4457708"/>
            <a:ext cx="30861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defRPr>
            </a:lvl1pPr>
            <a:lvl2pPr marL="742950" indent="-285750">
              <a:defRPr sz="2400">
                <a:solidFill>
                  <a:schemeClr val="tx1"/>
                </a:solidFill>
                <a:latin typeface="Calibri" panose="020F0502020204030204" pitchFamily="34" charset="0"/>
              </a:defRPr>
            </a:lvl2pPr>
            <a:lvl3pPr marL="1143000" indent="-228600">
              <a:defRPr sz="2400">
                <a:solidFill>
                  <a:schemeClr val="tx1"/>
                </a:solidFill>
                <a:latin typeface="Calibri" panose="020F0502020204030204" pitchFamily="34" charset="0"/>
              </a:defRPr>
            </a:lvl3pPr>
            <a:lvl4pPr marL="1600200" indent="-228600">
              <a:defRPr sz="2400">
                <a:solidFill>
                  <a:schemeClr val="tx1"/>
                </a:solidFill>
                <a:latin typeface="Calibri" panose="020F0502020204030204" pitchFamily="34" charset="0"/>
              </a:defRPr>
            </a:lvl4pPr>
            <a:lvl5pPr marL="2057400" indent="-228600">
              <a:defRPr sz="2400">
                <a:solidFill>
                  <a:schemeClr val="tx1"/>
                </a:solidFill>
                <a:latin typeface="Calibri" panose="020F0502020204030204" pitchFamily="34" charset="0"/>
              </a:defRPr>
            </a:lvl5pPr>
            <a:lvl6pPr marL="2514600" indent="-228600" defTabSz="1217613" fontAlgn="base">
              <a:spcBef>
                <a:spcPct val="0"/>
              </a:spcBef>
              <a:spcAft>
                <a:spcPct val="0"/>
              </a:spcAft>
              <a:defRPr sz="2400">
                <a:solidFill>
                  <a:schemeClr val="tx1"/>
                </a:solidFill>
                <a:latin typeface="Calibri" panose="020F0502020204030204" pitchFamily="34" charset="0"/>
              </a:defRPr>
            </a:lvl6pPr>
            <a:lvl7pPr marL="2971800" indent="-228600" defTabSz="1217613" fontAlgn="base">
              <a:spcBef>
                <a:spcPct val="0"/>
              </a:spcBef>
              <a:spcAft>
                <a:spcPct val="0"/>
              </a:spcAft>
              <a:defRPr sz="2400">
                <a:solidFill>
                  <a:schemeClr val="tx1"/>
                </a:solidFill>
                <a:latin typeface="Calibri" panose="020F0502020204030204" pitchFamily="34" charset="0"/>
              </a:defRPr>
            </a:lvl7pPr>
            <a:lvl8pPr marL="3429000" indent="-228600" defTabSz="1217613" fontAlgn="base">
              <a:spcBef>
                <a:spcPct val="0"/>
              </a:spcBef>
              <a:spcAft>
                <a:spcPct val="0"/>
              </a:spcAft>
              <a:defRPr sz="2400">
                <a:solidFill>
                  <a:schemeClr val="tx1"/>
                </a:solidFill>
                <a:latin typeface="Calibri" panose="020F0502020204030204" pitchFamily="34" charset="0"/>
              </a:defRPr>
            </a:lvl8pPr>
            <a:lvl9pPr marL="3886200" indent="-228600" defTabSz="1217613" fontAlgn="base">
              <a:spcBef>
                <a:spcPct val="0"/>
              </a:spcBef>
              <a:spcAft>
                <a:spcPct val="0"/>
              </a:spcAft>
              <a:defRPr sz="2400">
                <a:solidFill>
                  <a:schemeClr val="tx1"/>
                </a:solidFill>
                <a:latin typeface="Calibri" panose="020F0502020204030204" pitchFamily="34" charset="0"/>
              </a:defRPr>
            </a:lvl9pPr>
          </a:lstStyle>
          <a:p>
            <a:pPr eaLnBrk="1" hangingPunct="1"/>
            <a:r>
              <a:rPr lang="en-US" altLang="en-US">
                <a:solidFill>
                  <a:srgbClr val="FFC000"/>
                </a:solidFill>
              </a:rPr>
              <a:t>Anchor Points (localized systematic effects)</a:t>
            </a:r>
          </a:p>
        </p:txBody>
      </p:sp>
      <p:sp>
        <p:nvSpPr>
          <p:cNvPr id="31" name="TextBox 30">
            <a:extLst>
              <a:ext uri="{FF2B5EF4-FFF2-40B4-BE49-F238E27FC236}">
                <a16:creationId xmlns:a16="http://schemas.microsoft.com/office/drawing/2014/main" id="{B3D2F4F0-BBC3-45E8-89DB-7BDBC2051591}"/>
              </a:ext>
            </a:extLst>
          </p:cNvPr>
          <p:cNvSpPr txBox="1"/>
          <p:nvPr/>
        </p:nvSpPr>
        <p:spPr>
          <a:xfrm>
            <a:off x="9053525" y="4062416"/>
            <a:ext cx="2900363" cy="3416320"/>
          </a:xfrm>
          <a:prstGeom prst="rect">
            <a:avLst/>
          </a:prstGeom>
          <a:noFill/>
        </p:spPr>
        <p:txBody>
          <a:bodyPr>
            <a:spAutoFit/>
          </a:bodyPr>
          <a:lstStyle/>
          <a:p>
            <a:pPr defTabSz="1828665">
              <a:defRPr/>
            </a:pPr>
            <a:r>
              <a:rPr lang="en-US" sz="2400" b="1" dirty="0">
                <a:solidFill>
                  <a:srgbClr val="FFC000"/>
                </a:solidFill>
              </a:rPr>
              <a:t>Unmodeled Errors </a:t>
            </a:r>
            <a:r>
              <a:rPr lang="en-US" sz="2400" dirty="0">
                <a:solidFill>
                  <a:srgbClr val="FFC000"/>
                </a:solidFill>
              </a:rPr>
              <a:t>(high frequency:</a:t>
            </a:r>
          </a:p>
          <a:p>
            <a:pPr marL="428606" indent="-428606" defTabSz="1828665">
              <a:buFontTx/>
              <a:buChar char="-"/>
              <a:defRPr/>
            </a:pPr>
            <a:r>
              <a:rPr lang="en-US" sz="2400" dirty="0">
                <a:solidFill>
                  <a:srgbClr val="FFC000"/>
                </a:solidFill>
              </a:rPr>
              <a:t>Can be highly correlated for nearby points</a:t>
            </a:r>
          </a:p>
          <a:p>
            <a:pPr marL="428606" indent="-428606" defTabSz="1828665">
              <a:buFontTx/>
              <a:buChar char="-"/>
              <a:defRPr/>
            </a:pPr>
            <a:r>
              <a:rPr lang="en-US" sz="2400" dirty="0">
                <a:solidFill>
                  <a:srgbClr val="FFC000"/>
                </a:solidFill>
              </a:rPr>
              <a:t>Cannot be “removed” from dataset via registration)</a:t>
            </a:r>
          </a:p>
        </p:txBody>
      </p:sp>
      <p:sp>
        <p:nvSpPr>
          <p:cNvPr id="16394" name="TextBox 31">
            <a:extLst>
              <a:ext uri="{FF2B5EF4-FFF2-40B4-BE49-F238E27FC236}">
                <a16:creationId xmlns:a16="http://schemas.microsoft.com/office/drawing/2014/main" id="{ABE6D5B5-B36C-4241-B35F-0DEF4EB1C41A}"/>
              </a:ext>
            </a:extLst>
          </p:cNvPr>
          <p:cNvSpPr txBox="1">
            <a:spLocks noChangeArrowheads="1"/>
          </p:cNvSpPr>
          <p:nvPr/>
        </p:nvSpPr>
        <p:spPr bwMode="auto">
          <a:xfrm>
            <a:off x="12561095" y="4374366"/>
            <a:ext cx="30861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defRPr>
            </a:lvl1pPr>
            <a:lvl2pPr marL="742950" indent="-285750">
              <a:defRPr sz="2400">
                <a:solidFill>
                  <a:schemeClr val="tx1"/>
                </a:solidFill>
                <a:latin typeface="Calibri" panose="020F0502020204030204" pitchFamily="34" charset="0"/>
              </a:defRPr>
            </a:lvl2pPr>
            <a:lvl3pPr marL="1143000" indent="-228600">
              <a:defRPr sz="2400">
                <a:solidFill>
                  <a:schemeClr val="tx1"/>
                </a:solidFill>
                <a:latin typeface="Calibri" panose="020F0502020204030204" pitchFamily="34" charset="0"/>
              </a:defRPr>
            </a:lvl3pPr>
            <a:lvl4pPr marL="1600200" indent="-228600">
              <a:defRPr sz="2400">
                <a:solidFill>
                  <a:schemeClr val="tx1"/>
                </a:solidFill>
                <a:latin typeface="Calibri" panose="020F0502020204030204" pitchFamily="34" charset="0"/>
              </a:defRPr>
            </a:lvl4pPr>
            <a:lvl5pPr marL="2057400" indent="-228600">
              <a:defRPr sz="2400">
                <a:solidFill>
                  <a:schemeClr val="tx1"/>
                </a:solidFill>
                <a:latin typeface="Calibri" panose="020F0502020204030204" pitchFamily="34" charset="0"/>
              </a:defRPr>
            </a:lvl5pPr>
            <a:lvl6pPr marL="2514600" indent="-228600" defTabSz="1217613" fontAlgn="base">
              <a:spcBef>
                <a:spcPct val="0"/>
              </a:spcBef>
              <a:spcAft>
                <a:spcPct val="0"/>
              </a:spcAft>
              <a:defRPr sz="2400">
                <a:solidFill>
                  <a:schemeClr val="tx1"/>
                </a:solidFill>
                <a:latin typeface="Calibri" panose="020F0502020204030204" pitchFamily="34" charset="0"/>
              </a:defRPr>
            </a:lvl6pPr>
            <a:lvl7pPr marL="2971800" indent="-228600" defTabSz="1217613" fontAlgn="base">
              <a:spcBef>
                <a:spcPct val="0"/>
              </a:spcBef>
              <a:spcAft>
                <a:spcPct val="0"/>
              </a:spcAft>
              <a:defRPr sz="2400">
                <a:solidFill>
                  <a:schemeClr val="tx1"/>
                </a:solidFill>
                <a:latin typeface="Calibri" panose="020F0502020204030204" pitchFamily="34" charset="0"/>
              </a:defRPr>
            </a:lvl7pPr>
            <a:lvl8pPr marL="3429000" indent="-228600" defTabSz="1217613" fontAlgn="base">
              <a:spcBef>
                <a:spcPct val="0"/>
              </a:spcBef>
              <a:spcAft>
                <a:spcPct val="0"/>
              </a:spcAft>
              <a:defRPr sz="2400">
                <a:solidFill>
                  <a:schemeClr val="tx1"/>
                </a:solidFill>
                <a:latin typeface="Calibri" panose="020F0502020204030204" pitchFamily="34" charset="0"/>
              </a:defRPr>
            </a:lvl8pPr>
            <a:lvl9pPr marL="3886200" indent="-228600" defTabSz="1217613" fontAlgn="base">
              <a:spcBef>
                <a:spcPct val="0"/>
              </a:spcBef>
              <a:spcAft>
                <a:spcPct val="0"/>
              </a:spcAft>
              <a:defRPr sz="2400">
                <a:solidFill>
                  <a:schemeClr val="tx1"/>
                </a:solidFill>
                <a:latin typeface="Calibri" panose="020F0502020204030204" pitchFamily="34" charset="0"/>
              </a:defRPr>
            </a:lvl9pPr>
          </a:lstStyle>
          <a:p>
            <a:pPr eaLnBrk="1" hangingPunct="1"/>
            <a:r>
              <a:rPr lang="en-US" altLang="en-US" sz="2700">
                <a:solidFill>
                  <a:srgbClr val="FFC000"/>
                </a:solidFill>
              </a:rPr>
              <a:t>Data Provider Measurement error</a:t>
            </a:r>
          </a:p>
        </p:txBody>
      </p:sp>
      <p:sp>
        <p:nvSpPr>
          <p:cNvPr id="16395" name="TextBox 32">
            <a:extLst>
              <a:ext uri="{FF2B5EF4-FFF2-40B4-BE49-F238E27FC236}">
                <a16:creationId xmlns:a16="http://schemas.microsoft.com/office/drawing/2014/main" id="{1545AE7A-5F30-44BC-9447-DB31CEDDE6DE}"/>
              </a:ext>
            </a:extLst>
          </p:cNvPr>
          <p:cNvSpPr txBox="1">
            <a:spLocks noChangeArrowheads="1"/>
          </p:cNvSpPr>
          <p:nvPr/>
        </p:nvSpPr>
        <p:spPr bwMode="auto">
          <a:xfrm>
            <a:off x="12573000" y="5586416"/>
            <a:ext cx="30861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defRPr>
            </a:lvl1pPr>
            <a:lvl2pPr marL="742950" indent="-285750">
              <a:defRPr sz="2400">
                <a:solidFill>
                  <a:schemeClr val="tx1"/>
                </a:solidFill>
                <a:latin typeface="Calibri" panose="020F0502020204030204" pitchFamily="34" charset="0"/>
              </a:defRPr>
            </a:lvl2pPr>
            <a:lvl3pPr marL="1143000" indent="-228600">
              <a:defRPr sz="2400">
                <a:solidFill>
                  <a:schemeClr val="tx1"/>
                </a:solidFill>
                <a:latin typeface="Calibri" panose="020F0502020204030204" pitchFamily="34" charset="0"/>
              </a:defRPr>
            </a:lvl3pPr>
            <a:lvl4pPr marL="1600200" indent="-228600">
              <a:defRPr sz="2400">
                <a:solidFill>
                  <a:schemeClr val="tx1"/>
                </a:solidFill>
                <a:latin typeface="Calibri" panose="020F0502020204030204" pitchFamily="34" charset="0"/>
              </a:defRPr>
            </a:lvl4pPr>
            <a:lvl5pPr marL="2057400" indent="-228600">
              <a:defRPr sz="2400">
                <a:solidFill>
                  <a:schemeClr val="tx1"/>
                </a:solidFill>
                <a:latin typeface="Calibri" panose="020F0502020204030204" pitchFamily="34" charset="0"/>
              </a:defRPr>
            </a:lvl5pPr>
            <a:lvl6pPr marL="2514600" indent="-228600" defTabSz="1217613" fontAlgn="base">
              <a:spcBef>
                <a:spcPct val="0"/>
              </a:spcBef>
              <a:spcAft>
                <a:spcPct val="0"/>
              </a:spcAft>
              <a:defRPr sz="2400">
                <a:solidFill>
                  <a:schemeClr val="tx1"/>
                </a:solidFill>
                <a:latin typeface="Calibri" panose="020F0502020204030204" pitchFamily="34" charset="0"/>
              </a:defRPr>
            </a:lvl6pPr>
            <a:lvl7pPr marL="2971800" indent="-228600" defTabSz="1217613" fontAlgn="base">
              <a:spcBef>
                <a:spcPct val="0"/>
              </a:spcBef>
              <a:spcAft>
                <a:spcPct val="0"/>
              </a:spcAft>
              <a:defRPr sz="2400">
                <a:solidFill>
                  <a:schemeClr val="tx1"/>
                </a:solidFill>
                <a:latin typeface="Calibri" panose="020F0502020204030204" pitchFamily="34" charset="0"/>
              </a:defRPr>
            </a:lvl7pPr>
            <a:lvl8pPr marL="3429000" indent="-228600" defTabSz="1217613" fontAlgn="base">
              <a:spcBef>
                <a:spcPct val="0"/>
              </a:spcBef>
              <a:spcAft>
                <a:spcPct val="0"/>
              </a:spcAft>
              <a:defRPr sz="2400">
                <a:solidFill>
                  <a:schemeClr val="tx1"/>
                </a:solidFill>
                <a:latin typeface="Calibri" panose="020F0502020204030204" pitchFamily="34" charset="0"/>
              </a:defRPr>
            </a:lvl8pPr>
            <a:lvl9pPr marL="3886200" indent="-228600" defTabSz="1217613" fontAlgn="base">
              <a:spcBef>
                <a:spcPct val="0"/>
              </a:spcBef>
              <a:spcAft>
                <a:spcPct val="0"/>
              </a:spcAft>
              <a:defRPr sz="2400">
                <a:solidFill>
                  <a:schemeClr val="tx1"/>
                </a:solidFill>
                <a:latin typeface="Calibri" panose="020F0502020204030204" pitchFamily="34" charset="0"/>
              </a:defRPr>
            </a:lvl9pPr>
          </a:lstStyle>
          <a:p>
            <a:pPr eaLnBrk="1" hangingPunct="1"/>
            <a:r>
              <a:rPr lang="en-US" altLang="en-US" sz="2700">
                <a:solidFill>
                  <a:srgbClr val="FFC000"/>
                </a:solidFill>
              </a:rPr>
              <a:t>Human (“point-picking”) Measurement error</a:t>
            </a:r>
          </a:p>
        </p:txBody>
      </p:sp>
      <p:sp>
        <p:nvSpPr>
          <p:cNvPr id="16396" name="TextBox 23">
            <a:extLst>
              <a:ext uri="{FF2B5EF4-FFF2-40B4-BE49-F238E27FC236}">
                <a16:creationId xmlns:a16="http://schemas.microsoft.com/office/drawing/2014/main" id="{D03AA188-ADBA-47A9-B6C6-0FCBF2C94775}"/>
              </a:ext>
            </a:extLst>
          </p:cNvPr>
          <p:cNvSpPr txBox="1">
            <a:spLocks noChangeArrowheads="1"/>
          </p:cNvSpPr>
          <p:nvPr/>
        </p:nvSpPr>
        <p:spPr bwMode="auto">
          <a:xfrm>
            <a:off x="3114683" y="6858008"/>
            <a:ext cx="521255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defRPr>
            </a:lvl1pPr>
            <a:lvl2pPr marL="742950" indent="-285750">
              <a:defRPr sz="2400">
                <a:solidFill>
                  <a:schemeClr val="tx1"/>
                </a:solidFill>
                <a:latin typeface="Calibri" panose="020F0502020204030204" pitchFamily="34" charset="0"/>
              </a:defRPr>
            </a:lvl2pPr>
            <a:lvl3pPr marL="1143000" indent="-228600">
              <a:defRPr sz="2400">
                <a:solidFill>
                  <a:schemeClr val="tx1"/>
                </a:solidFill>
                <a:latin typeface="Calibri" panose="020F0502020204030204" pitchFamily="34" charset="0"/>
              </a:defRPr>
            </a:lvl3pPr>
            <a:lvl4pPr marL="1600200" indent="-228600">
              <a:defRPr sz="2400">
                <a:solidFill>
                  <a:schemeClr val="tx1"/>
                </a:solidFill>
                <a:latin typeface="Calibri" panose="020F0502020204030204" pitchFamily="34" charset="0"/>
              </a:defRPr>
            </a:lvl4pPr>
            <a:lvl5pPr marL="2057400" indent="-228600">
              <a:defRPr sz="2400">
                <a:solidFill>
                  <a:schemeClr val="tx1"/>
                </a:solidFill>
                <a:latin typeface="Calibri" panose="020F0502020204030204" pitchFamily="34" charset="0"/>
              </a:defRPr>
            </a:lvl5pPr>
            <a:lvl6pPr marL="2514600" indent="-228600" defTabSz="1217613" fontAlgn="base">
              <a:spcBef>
                <a:spcPct val="0"/>
              </a:spcBef>
              <a:spcAft>
                <a:spcPct val="0"/>
              </a:spcAft>
              <a:defRPr sz="2400">
                <a:solidFill>
                  <a:schemeClr val="tx1"/>
                </a:solidFill>
                <a:latin typeface="Calibri" panose="020F0502020204030204" pitchFamily="34" charset="0"/>
              </a:defRPr>
            </a:lvl6pPr>
            <a:lvl7pPr marL="2971800" indent="-228600" defTabSz="1217613" fontAlgn="base">
              <a:spcBef>
                <a:spcPct val="0"/>
              </a:spcBef>
              <a:spcAft>
                <a:spcPct val="0"/>
              </a:spcAft>
              <a:defRPr sz="2400">
                <a:solidFill>
                  <a:schemeClr val="tx1"/>
                </a:solidFill>
                <a:latin typeface="Calibri" panose="020F0502020204030204" pitchFamily="34" charset="0"/>
              </a:defRPr>
            </a:lvl7pPr>
            <a:lvl8pPr marL="3429000" indent="-228600" defTabSz="1217613" fontAlgn="base">
              <a:spcBef>
                <a:spcPct val="0"/>
              </a:spcBef>
              <a:spcAft>
                <a:spcPct val="0"/>
              </a:spcAft>
              <a:defRPr sz="2400">
                <a:solidFill>
                  <a:schemeClr val="tx1"/>
                </a:solidFill>
                <a:latin typeface="Calibri" panose="020F0502020204030204" pitchFamily="34" charset="0"/>
              </a:defRPr>
            </a:lvl8pPr>
            <a:lvl9pPr marL="3886200" indent="-228600" defTabSz="1217613" fontAlgn="base">
              <a:spcBef>
                <a:spcPct val="0"/>
              </a:spcBef>
              <a:spcAft>
                <a:spcPct val="0"/>
              </a:spcAft>
              <a:defRPr sz="2400">
                <a:solidFill>
                  <a:schemeClr val="tx1"/>
                </a:solidFill>
                <a:latin typeface="Calibri" panose="020F0502020204030204" pitchFamily="34" charset="0"/>
              </a:defRPr>
            </a:lvl9pPr>
          </a:lstStyle>
          <a:p>
            <a:pPr eaLnBrk="1" hangingPunct="1"/>
            <a:r>
              <a:rPr lang="en-US" altLang="en-US" b="1">
                <a:solidFill>
                  <a:srgbClr val="FFC000"/>
                </a:solidFill>
              </a:rPr>
              <a:t>Adjustable Parameter (AP) Errors </a:t>
            </a:r>
            <a:r>
              <a:rPr lang="en-US" altLang="en-US">
                <a:solidFill>
                  <a:srgbClr val="FFC000"/>
                </a:solidFill>
              </a:rPr>
              <a:t>(“removed”, stored, and applied to subsequent exploitation)</a:t>
            </a:r>
          </a:p>
        </p:txBody>
      </p:sp>
      <p:sp>
        <p:nvSpPr>
          <p:cNvPr id="26" name="Left Brace 25">
            <a:extLst>
              <a:ext uri="{FF2B5EF4-FFF2-40B4-BE49-F238E27FC236}">
                <a16:creationId xmlns:a16="http://schemas.microsoft.com/office/drawing/2014/main" id="{B16A71DF-63D5-43B0-8B48-EAE73E1FCFD3}"/>
              </a:ext>
            </a:extLst>
          </p:cNvPr>
          <p:cNvSpPr/>
          <p:nvPr/>
        </p:nvSpPr>
        <p:spPr>
          <a:xfrm rot="16200000">
            <a:off x="5435210" y="3720707"/>
            <a:ext cx="828677" cy="5674518"/>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defTabSz="1828665">
              <a:defRPr/>
            </a:pPr>
            <a:endParaRPr lang="en-US" sz="4050" dirty="0">
              <a:solidFill>
                <a:srgbClr val="FFC000"/>
              </a:solidFill>
            </a:endParaRPr>
          </a:p>
        </p:txBody>
      </p:sp>
      <p:sp>
        <p:nvSpPr>
          <p:cNvPr id="27" name="Left-Right Arrow 26">
            <a:extLst>
              <a:ext uri="{FF2B5EF4-FFF2-40B4-BE49-F238E27FC236}">
                <a16:creationId xmlns:a16="http://schemas.microsoft.com/office/drawing/2014/main" id="{1E783ED5-6EB6-452B-BA4E-5464F8A42694}"/>
              </a:ext>
            </a:extLst>
          </p:cNvPr>
          <p:cNvSpPr/>
          <p:nvPr/>
        </p:nvSpPr>
        <p:spPr>
          <a:xfrm>
            <a:off x="5032193" y="2192017"/>
            <a:ext cx="7750970" cy="1173959"/>
          </a:xfrm>
          <a:prstGeom prst="leftRightArrow">
            <a:avLst/>
          </a:prstGeom>
          <a:gradFill flip="none" rotWithShape="1">
            <a:gsLst>
              <a:gs pos="44000">
                <a:srgbClr val="FFFF00"/>
              </a:gs>
              <a:gs pos="23000">
                <a:srgbClr val="FFC000"/>
              </a:gs>
              <a:gs pos="0">
                <a:srgbClr val="FF0000"/>
              </a:gs>
              <a:gs pos="64000">
                <a:srgbClr val="00B050"/>
              </a:gs>
              <a:gs pos="84000">
                <a:srgbClr val="002060"/>
              </a:gs>
              <a:gs pos="100000">
                <a:srgbClr val="7030A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665">
              <a:defRPr/>
            </a:pPr>
            <a:endParaRPr lang="en-US" sz="4050" dirty="0">
              <a:solidFill>
                <a:srgbClr val="FFC000"/>
              </a:solidFill>
            </a:endParaRPr>
          </a:p>
        </p:txBody>
      </p:sp>
      <p:sp>
        <p:nvSpPr>
          <p:cNvPr id="38" name="Left Brace 37">
            <a:extLst>
              <a:ext uri="{FF2B5EF4-FFF2-40B4-BE49-F238E27FC236}">
                <a16:creationId xmlns:a16="http://schemas.microsoft.com/office/drawing/2014/main" id="{78E7DBDA-BE91-4F08-AFFD-AA5539400AB5}"/>
              </a:ext>
            </a:extLst>
          </p:cNvPr>
          <p:cNvSpPr/>
          <p:nvPr/>
        </p:nvSpPr>
        <p:spPr>
          <a:xfrm rot="16200000">
            <a:off x="7264010" y="3492107"/>
            <a:ext cx="828677" cy="9332118"/>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defTabSz="1828665">
              <a:defRPr/>
            </a:pPr>
            <a:endParaRPr lang="en-US" sz="4050" dirty="0">
              <a:solidFill>
                <a:srgbClr val="FFC000"/>
              </a:solidFill>
            </a:endParaRPr>
          </a:p>
        </p:txBody>
      </p:sp>
      <p:sp>
        <p:nvSpPr>
          <p:cNvPr id="16400" name="TextBox 38">
            <a:extLst>
              <a:ext uri="{FF2B5EF4-FFF2-40B4-BE49-F238E27FC236}">
                <a16:creationId xmlns:a16="http://schemas.microsoft.com/office/drawing/2014/main" id="{A015EEEA-789F-4CF1-8DD6-837E7EAB44E3}"/>
              </a:ext>
            </a:extLst>
          </p:cNvPr>
          <p:cNvSpPr txBox="1">
            <a:spLocks noChangeArrowheads="1"/>
          </p:cNvSpPr>
          <p:nvPr/>
        </p:nvSpPr>
        <p:spPr bwMode="auto">
          <a:xfrm>
            <a:off x="5645953" y="8522501"/>
            <a:ext cx="52125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defRPr>
            </a:lvl1pPr>
            <a:lvl2pPr marL="742950" indent="-285750">
              <a:defRPr sz="2400">
                <a:solidFill>
                  <a:schemeClr val="tx1"/>
                </a:solidFill>
                <a:latin typeface="Calibri" panose="020F0502020204030204" pitchFamily="34" charset="0"/>
              </a:defRPr>
            </a:lvl2pPr>
            <a:lvl3pPr marL="1143000" indent="-228600">
              <a:defRPr sz="2400">
                <a:solidFill>
                  <a:schemeClr val="tx1"/>
                </a:solidFill>
                <a:latin typeface="Calibri" panose="020F0502020204030204" pitchFamily="34" charset="0"/>
              </a:defRPr>
            </a:lvl3pPr>
            <a:lvl4pPr marL="1600200" indent="-228600">
              <a:defRPr sz="2400">
                <a:solidFill>
                  <a:schemeClr val="tx1"/>
                </a:solidFill>
                <a:latin typeface="Calibri" panose="020F0502020204030204" pitchFamily="34" charset="0"/>
              </a:defRPr>
            </a:lvl4pPr>
            <a:lvl5pPr marL="2057400" indent="-228600">
              <a:defRPr sz="2400">
                <a:solidFill>
                  <a:schemeClr val="tx1"/>
                </a:solidFill>
                <a:latin typeface="Calibri" panose="020F0502020204030204" pitchFamily="34" charset="0"/>
              </a:defRPr>
            </a:lvl5pPr>
            <a:lvl6pPr marL="2514600" indent="-228600" defTabSz="1217613" fontAlgn="base">
              <a:spcBef>
                <a:spcPct val="0"/>
              </a:spcBef>
              <a:spcAft>
                <a:spcPct val="0"/>
              </a:spcAft>
              <a:defRPr sz="2400">
                <a:solidFill>
                  <a:schemeClr val="tx1"/>
                </a:solidFill>
                <a:latin typeface="Calibri" panose="020F0502020204030204" pitchFamily="34" charset="0"/>
              </a:defRPr>
            </a:lvl6pPr>
            <a:lvl7pPr marL="2971800" indent="-228600" defTabSz="1217613" fontAlgn="base">
              <a:spcBef>
                <a:spcPct val="0"/>
              </a:spcBef>
              <a:spcAft>
                <a:spcPct val="0"/>
              </a:spcAft>
              <a:defRPr sz="2400">
                <a:solidFill>
                  <a:schemeClr val="tx1"/>
                </a:solidFill>
                <a:latin typeface="Calibri" panose="020F0502020204030204" pitchFamily="34" charset="0"/>
              </a:defRPr>
            </a:lvl7pPr>
            <a:lvl8pPr marL="3429000" indent="-228600" defTabSz="1217613" fontAlgn="base">
              <a:spcBef>
                <a:spcPct val="0"/>
              </a:spcBef>
              <a:spcAft>
                <a:spcPct val="0"/>
              </a:spcAft>
              <a:defRPr sz="2400">
                <a:solidFill>
                  <a:schemeClr val="tx1"/>
                </a:solidFill>
                <a:latin typeface="Calibri" panose="020F0502020204030204" pitchFamily="34" charset="0"/>
              </a:defRPr>
            </a:lvl8pPr>
            <a:lvl9pPr marL="3886200" indent="-228600" defTabSz="1217613" fontAlgn="base">
              <a:spcBef>
                <a:spcPct val="0"/>
              </a:spcBef>
              <a:spcAft>
                <a:spcPct val="0"/>
              </a:spcAft>
              <a:defRPr sz="2400">
                <a:solidFill>
                  <a:schemeClr val="tx1"/>
                </a:solidFill>
                <a:latin typeface="Calibri" panose="020F0502020204030204" pitchFamily="34" charset="0"/>
              </a:defRPr>
            </a:lvl9pPr>
          </a:lstStyle>
          <a:p>
            <a:pPr eaLnBrk="1" hangingPunct="1"/>
            <a:r>
              <a:rPr lang="en-US" altLang="en-US" b="1">
                <a:solidFill>
                  <a:srgbClr val="FFC000"/>
                </a:solidFill>
              </a:rPr>
              <a:t>Managed by Sensor Model</a:t>
            </a:r>
            <a:endParaRPr lang="en-US" altLang="en-US">
              <a:solidFill>
                <a:srgbClr val="FFC000"/>
              </a:solidFill>
            </a:endParaRPr>
          </a:p>
        </p:txBody>
      </p:sp>
      <p:sp>
        <p:nvSpPr>
          <p:cNvPr id="40" name="Left Brace 39">
            <a:extLst>
              <a:ext uri="{FF2B5EF4-FFF2-40B4-BE49-F238E27FC236}">
                <a16:creationId xmlns:a16="http://schemas.microsoft.com/office/drawing/2014/main" id="{FD4C606C-A8D9-47DC-8254-109CA88E0257}"/>
              </a:ext>
            </a:extLst>
          </p:cNvPr>
          <p:cNvSpPr/>
          <p:nvPr/>
        </p:nvSpPr>
        <p:spPr>
          <a:xfrm rot="16200000">
            <a:off x="13715565" y="5611581"/>
            <a:ext cx="800991" cy="3086100"/>
          </a:xfrm>
          <a:prstGeom prst="leftBrace">
            <a:avLst>
              <a:gd name="adj1" fmla="val 8333"/>
              <a:gd name="adj2" fmla="val 46920"/>
            </a:avLst>
          </a:prstGeom>
        </p:spPr>
        <p:style>
          <a:lnRef idx="1">
            <a:schemeClr val="accent1"/>
          </a:lnRef>
          <a:fillRef idx="0">
            <a:schemeClr val="accent1"/>
          </a:fillRef>
          <a:effectRef idx="0">
            <a:schemeClr val="accent1"/>
          </a:effectRef>
          <a:fontRef idx="minor">
            <a:schemeClr val="tx1"/>
          </a:fontRef>
        </p:style>
        <p:txBody>
          <a:bodyPr anchor="ctr"/>
          <a:lstStyle/>
          <a:p>
            <a:pPr algn="ctr" defTabSz="1828665">
              <a:defRPr/>
            </a:pPr>
            <a:endParaRPr lang="en-US" sz="4050" dirty="0">
              <a:solidFill>
                <a:srgbClr val="FFC000"/>
              </a:solidFill>
            </a:endParaRPr>
          </a:p>
        </p:txBody>
      </p:sp>
      <p:sp>
        <p:nvSpPr>
          <p:cNvPr id="41" name="TextBox 40">
            <a:extLst>
              <a:ext uri="{FF2B5EF4-FFF2-40B4-BE49-F238E27FC236}">
                <a16:creationId xmlns:a16="http://schemas.microsoft.com/office/drawing/2014/main" id="{F968EB64-F565-435C-B7A9-262417065097}"/>
              </a:ext>
            </a:extLst>
          </p:cNvPr>
          <p:cNvSpPr txBox="1"/>
          <p:nvPr/>
        </p:nvSpPr>
        <p:spPr>
          <a:xfrm>
            <a:off x="12484290" y="7418879"/>
            <a:ext cx="3314700" cy="2308324"/>
          </a:xfrm>
          <a:prstGeom prst="rect">
            <a:avLst/>
          </a:prstGeom>
          <a:noFill/>
        </p:spPr>
        <p:txBody>
          <a:bodyPr>
            <a:spAutoFit/>
          </a:bodyPr>
          <a:lstStyle/>
          <a:p>
            <a:pPr algn="ctr" defTabSz="1828665">
              <a:defRPr/>
            </a:pPr>
            <a:r>
              <a:rPr lang="en-US" sz="2400" b="1" dirty="0">
                <a:solidFill>
                  <a:srgbClr val="FFC000"/>
                </a:solidFill>
              </a:rPr>
              <a:t>Input to Sensor Model</a:t>
            </a:r>
            <a:br>
              <a:rPr lang="en-US" sz="2400" b="1" dirty="0">
                <a:solidFill>
                  <a:srgbClr val="FFC000"/>
                </a:solidFill>
              </a:rPr>
            </a:br>
            <a:r>
              <a:rPr lang="en-US" sz="2400" b="1" dirty="0">
                <a:solidFill>
                  <a:srgbClr val="FFC000"/>
                </a:solidFill>
              </a:rPr>
              <a:t>by Tool</a:t>
            </a:r>
            <a:br>
              <a:rPr lang="en-US" sz="2400" b="1" dirty="0">
                <a:solidFill>
                  <a:srgbClr val="FFC000"/>
                </a:solidFill>
              </a:rPr>
            </a:br>
            <a:r>
              <a:rPr lang="en-US" sz="2400" dirty="0">
                <a:solidFill>
                  <a:srgbClr val="FFC000"/>
                </a:solidFill>
              </a:rPr>
              <a:t>(uncorrelated, even between nearby points)</a:t>
            </a:r>
          </a:p>
        </p:txBody>
      </p:sp>
      <p:sp>
        <p:nvSpPr>
          <p:cNvPr id="19" name="TextBox 19">
            <a:extLst>
              <a:ext uri="{FF2B5EF4-FFF2-40B4-BE49-F238E27FC236}">
                <a16:creationId xmlns:a16="http://schemas.microsoft.com/office/drawing/2014/main" id="{818D2F78-53EF-4635-9162-020E2468A88B}"/>
              </a:ext>
            </a:extLst>
          </p:cNvPr>
          <p:cNvSpPr txBox="1">
            <a:spLocks noChangeArrowheads="1"/>
          </p:cNvSpPr>
          <p:nvPr/>
        </p:nvSpPr>
        <p:spPr bwMode="auto">
          <a:xfrm>
            <a:off x="1800923" y="2971811"/>
            <a:ext cx="351422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defRPr>
            </a:lvl1pPr>
            <a:lvl2pPr marL="742950" indent="-285750">
              <a:defRPr sz="2400">
                <a:solidFill>
                  <a:schemeClr val="tx1"/>
                </a:solidFill>
                <a:latin typeface="Calibri" panose="020F0502020204030204" pitchFamily="34" charset="0"/>
              </a:defRPr>
            </a:lvl2pPr>
            <a:lvl3pPr marL="1143000" indent="-228600">
              <a:defRPr sz="2400">
                <a:solidFill>
                  <a:schemeClr val="tx1"/>
                </a:solidFill>
                <a:latin typeface="Calibri" panose="020F0502020204030204" pitchFamily="34" charset="0"/>
              </a:defRPr>
            </a:lvl3pPr>
            <a:lvl4pPr marL="1600200" indent="-228600">
              <a:defRPr sz="2400">
                <a:solidFill>
                  <a:schemeClr val="tx1"/>
                </a:solidFill>
                <a:latin typeface="Calibri" panose="020F0502020204030204" pitchFamily="34" charset="0"/>
              </a:defRPr>
            </a:lvl4pPr>
            <a:lvl5pPr marL="2057400" indent="-228600">
              <a:defRPr sz="2400">
                <a:solidFill>
                  <a:schemeClr val="tx1"/>
                </a:solidFill>
                <a:latin typeface="Calibri" panose="020F0502020204030204" pitchFamily="34" charset="0"/>
              </a:defRPr>
            </a:lvl5pPr>
            <a:lvl6pPr marL="2514600" indent="-228600" defTabSz="1217613" fontAlgn="base">
              <a:spcBef>
                <a:spcPct val="0"/>
              </a:spcBef>
              <a:spcAft>
                <a:spcPct val="0"/>
              </a:spcAft>
              <a:defRPr sz="2400">
                <a:solidFill>
                  <a:schemeClr val="tx1"/>
                </a:solidFill>
                <a:latin typeface="Calibri" panose="020F0502020204030204" pitchFamily="34" charset="0"/>
              </a:defRPr>
            </a:lvl6pPr>
            <a:lvl7pPr marL="2971800" indent="-228600" defTabSz="1217613" fontAlgn="base">
              <a:spcBef>
                <a:spcPct val="0"/>
              </a:spcBef>
              <a:spcAft>
                <a:spcPct val="0"/>
              </a:spcAft>
              <a:defRPr sz="2400">
                <a:solidFill>
                  <a:schemeClr val="tx1"/>
                </a:solidFill>
                <a:latin typeface="Calibri" panose="020F0502020204030204" pitchFamily="34" charset="0"/>
              </a:defRPr>
            </a:lvl7pPr>
            <a:lvl8pPr marL="3429000" indent="-228600" defTabSz="1217613" fontAlgn="base">
              <a:spcBef>
                <a:spcPct val="0"/>
              </a:spcBef>
              <a:spcAft>
                <a:spcPct val="0"/>
              </a:spcAft>
              <a:defRPr sz="2400">
                <a:solidFill>
                  <a:schemeClr val="tx1"/>
                </a:solidFill>
                <a:latin typeface="Calibri" panose="020F0502020204030204" pitchFamily="34" charset="0"/>
              </a:defRPr>
            </a:lvl8pPr>
            <a:lvl9pPr marL="3886200" indent="-228600" defTabSz="1217613" fontAlgn="base">
              <a:spcBef>
                <a:spcPct val="0"/>
              </a:spcBef>
              <a:spcAft>
                <a:spcPct val="0"/>
              </a:spcAft>
              <a:defRPr sz="2400">
                <a:solidFill>
                  <a:schemeClr val="tx1"/>
                </a:solidFill>
                <a:latin typeface="Calibri" panose="020F0502020204030204" pitchFamily="34" charset="0"/>
              </a:defRPr>
            </a:lvl9pPr>
          </a:lstStyle>
          <a:p>
            <a:pPr algn="ctr" eaLnBrk="1" hangingPunct="1"/>
            <a:r>
              <a:rPr lang="en-US" altLang="en-US" sz="3600" dirty="0">
                <a:solidFill>
                  <a:srgbClr val="FFC000"/>
                </a:solidFill>
              </a:rPr>
              <a:t>Bias</a:t>
            </a:r>
            <a:br>
              <a:rPr lang="en-US" altLang="en-US" sz="3600" dirty="0">
                <a:solidFill>
                  <a:srgbClr val="FFC000"/>
                </a:solidFill>
              </a:rPr>
            </a:br>
            <a:r>
              <a:rPr lang="en-US" altLang="en-US" sz="3600" dirty="0">
                <a:solidFill>
                  <a:srgbClr val="FFC000"/>
                </a:solidFill>
              </a:rPr>
              <a:t>(shift/offset)</a:t>
            </a:r>
          </a:p>
        </p:txBody>
      </p:sp>
      <p:sp>
        <p:nvSpPr>
          <p:cNvPr id="20" name="TextBox 19">
            <a:extLst>
              <a:ext uri="{FF2B5EF4-FFF2-40B4-BE49-F238E27FC236}">
                <a16:creationId xmlns:a16="http://schemas.microsoft.com/office/drawing/2014/main" id="{62D77D29-D21A-40BF-89F6-EEB926146F1C}"/>
              </a:ext>
            </a:extLst>
          </p:cNvPr>
          <p:cNvSpPr txBox="1">
            <a:spLocks noChangeArrowheads="1"/>
          </p:cNvSpPr>
          <p:nvPr/>
        </p:nvSpPr>
        <p:spPr bwMode="auto">
          <a:xfrm>
            <a:off x="12561095" y="1813520"/>
            <a:ext cx="35142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defRPr>
            </a:lvl1pPr>
            <a:lvl2pPr marL="742950" indent="-285750">
              <a:defRPr sz="2400">
                <a:solidFill>
                  <a:schemeClr val="tx1"/>
                </a:solidFill>
                <a:latin typeface="Calibri" panose="020F0502020204030204" pitchFamily="34" charset="0"/>
              </a:defRPr>
            </a:lvl2pPr>
            <a:lvl3pPr marL="1143000" indent="-228600">
              <a:defRPr sz="2400">
                <a:solidFill>
                  <a:schemeClr val="tx1"/>
                </a:solidFill>
                <a:latin typeface="Calibri" panose="020F0502020204030204" pitchFamily="34" charset="0"/>
              </a:defRPr>
            </a:lvl3pPr>
            <a:lvl4pPr marL="1600200" indent="-228600">
              <a:defRPr sz="2400">
                <a:solidFill>
                  <a:schemeClr val="tx1"/>
                </a:solidFill>
                <a:latin typeface="Calibri" panose="020F0502020204030204" pitchFamily="34" charset="0"/>
              </a:defRPr>
            </a:lvl4pPr>
            <a:lvl5pPr marL="2057400" indent="-228600">
              <a:defRPr sz="2400">
                <a:solidFill>
                  <a:schemeClr val="tx1"/>
                </a:solidFill>
                <a:latin typeface="Calibri" panose="020F0502020204030204" pitchFamily="34" charset="0"/>
              </a:defRPr>
            </a:lvl5pPr>
            <a:lvl6pPr marL="2514600" indent="-228600" defTabSz="1217613" fontAlgn="base">
              <a:spcBef>
                <a:spcPct val="0"/>
              </a:spcBef>
              <a:spcAft>
                <a:spcPct val="0"/>
              </a:spcAft>
              <a:defRPr sz="2400">
                <a:solidFill>
                  <a:schemeClr val="tx1"/>
                </a:solidFill>
                <a:latin typeface="Calibri" panose="020F0502020204030204" pitchFamily="34" charset="0"/>
              </a:defRPr>
            </a:lvl6pPr>
            <a:lvl7pPr marL="2971800" indent="-228600" defTabSz="1217613" fontAlgn="base">
              <a:spcBef>
                <a:spcPct val="0"/>
              </a:spcBef>
              <a:spcAft>
                <a:spcPct val="0"/>
              </a:spcAft>
              <a:defRPr sz="2400">
                <a:solidFill>
                  <a:schemeClr val="tx1"/>
                </a:solidFill>
                <a:latin typeface="Calibri" panose="020F0502020204030204" pitchFamily="34" charset="0"/>
              </a:defRPr>
            </a:lvl7pPr>
            <a:lvl8pPr marL="3429000" indent="-228600" defTabSz="1217613" fontAlgn="base">
              <a:spcBef>
                <a:spcPct val="0"/>
              </a:spcBef>
              <a:spcAft>
                <a:spcPct val="0"/>
              </a:spcAft>
              <a:defRPr sz="2400">
                <a:solidFill>
                  <a:schemeClr val="tx1"/>
                </a:solidFill>
                <a:latin typeface="Calibri" panose="020F0502020204030204" pitchFamily="34" charset="0"/>
              </a:defRPr>
            </a:lvl8pPr>
            <a:lvl9pPr marL="3886200" indent="-228600" defTabSz="1217613" fontAlgn="base">
              <a:spcBef>
                <a:spcPct val="0"/>
              </a:spcBef>
              <a:spcAft>
                <a:spcPct val="0"/>
              </a:spcAft>
              <a:defRPr sz="2400">
                <a:solidFill>
                  <a:schemeClr val="tx1"/>
                </a:solidFill>
                <a:latin typeface="Calibri" panose="020F0502020204030204" pitchFamily="34" charset="0"/>
              </a:defRPr>
            </a:lvl9pPr>
          </a:lstStyle>
          <a:p>
            <a:pPr algn="ctr" eaLnBrk="1" hangingPunct="1"/>
            <a:r>
              <a:rPr lang="en-US" altLang="en-US" sz="3600" dirty="0">
                <a:solidFill>
                  <a:srgbClr val="FFC000"/>
                </a:solidFill>
              </a:rPr>
              <a:t>High Frequency</a:t>
            </a:r>
          </a:p>
        </p:txBody>
      </p:sp>
    </p:spTree>
    <p:extLst>
      <p:ext uri="{BB962C8B-B14F-4D97-AF65-F5344CB8AC3E}">
        <p14:creationId xmlns:p14="http://schemas.microsoft.com/office/powerpoint/2010/main" val="16514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2208A-511D-4871-82C8-CD37457F5B7D}"/>
              </a:ext>
            </a:extLst>
          </p:cNvPr>
          <p:cNvSpPr>
            <a:spLocks noGrp="1"/>
          </p:cNvSpPr>
          <p:nvPr>
            <p:ph type="title"/>
          </p:nvPr>
        </p:nvSpPr>
        <p:spPr>
          <a:xfrm>
            <a:off x="914400" y="113667"/>
            <a:ext cx="16459200" cy="1265002"/>
          </a:xfrm>
        </p:spPr>
        <p:txBody>
          <a:bodyPr>
            <a:normAutofit/>
          </a:bodyPr>
          <a:lstStyle/>
          <a:p>
            <a:pPr algn="l"/>
            <a:r>
              <a:rPr lang="en-US" sz="4000" b="1" dirty="0">
                <a:solidFill>
                  <a:srgbClr val="CC0000"/>
                </a:solidFill>
                <a:latin typeface="Arial" panose="020B0604020202020204" pitchFamily="34" charset="0"/>
                <a:cs typeface="Arial" panose="020B0604020202020204" pitchFamily="34" charset="0"/>
              </a:rPr>
              <a:t>Populating GPM Error Model Components (EO derived Data)</a:t>
            </a:r>
          </a:p>
        </p:txBody>
      </p:sp>
      <p:sp>
        <p:nvSpPr>
          <p:cNvPr id="16" name="Content Placeholder 6">
            <a:extLst>
              <a:ext uri="{FF2B5EF4-FFF2-40B4-BE49-F238E27FC236}">
                <a16:creationId xmlns:a16="http://schemas.microsoft.com/office/drawing/2014/main" id="{AA0963C7-6513-4E90-8F3A-C09980258E81}"/>
              </a:ext>
            </a:extLst>
          </p:cNvPr>
          <p:cNvSpPr txBox="1">
            <a:spLocks/>
          </p:cNvSpPr>
          <p:nvPr/>
        </p:nvSpPr>
        <p:spPr>
          <a:xfrm>
            <a:off x="385864" y="1932666"/>
            <a:ext cx="12448515" cy="7980646"/>
          </a:xfrm>
          <a:prstGeom prst="rect">
            <a:avLst/>
          </a:prstGeom>
        </p:spPr>
        <p:txBody>
          <a:bodyPr vert="horz" lIns="137160" tIns="68580" rIns="137160" bIns="68580" rtlCol="0">
            <a:spAutoFit/>
          </a:bodyPr>
          <a:lstStyle>
            <a:lvl1pPr marL="0" indent="0" algn="l" defTabSz="1219078" rtl="0" eaLnBrk="1" latinLnBrk="0" hangingPunct="1">
              <a:spcBef>
                <a:spcPct val="20000"/>
              </a:spcBef>
              <a:buFont typeface="Arial" panose="020B0604020202020204" pitchFamily="34" charset="0"/>
              <a:buNone/>
              <a:defRPr sz="2133" kern="1200">
                <a:solidFill>
                  <a:schemeClr val="tx1"/>
                </a:solidFill>
                <a:latin typeface="Arial" panose="020B0604020202020204" pitchFamily="34" charset="0"/>
                <a:ea typeface="+mn-ea"/>
                <a:cs typeface="Arial" panose="020B0604020202020204" pitchFamily="34" charset="0"/>
              </a:defRPr>
            </a:lvl1pPr>
            <a:lvl2pPr marL="990502" indent="-380964" algn="l" defTabSz="1219078" rtl="0" eaLnBrk="1" latinLnBrk="0" hangingPunct="1">
              <a:spcBef>
                <a:spcPct val="20000"/>
              </a:spcBef>
              <a:buClr>
                <a:srgbClr val="37A5AC"/>
              </a:buClr>
              <a:buFont typeface="Arial" panose="020B0604020202020204" pitchFamily="34" charset="0"/>
              <a:buChar char="►"/>
              <a:defRPr sz="1867"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600041" indent="-380964" algn="l" defTabSz="1219078" rtl="0" eaLnBrk="1" latinLnBrk="0" hangingPunct="1">
              <a:spcBef>
                <a:spcPct val="20000"/>
              </a:spcBef>
              <a:buFont typeface="Arial" panose="020B0604020202020204" pitchFamily="34" charset="0"/>
              <a:buChar char="•"/>
              <a:defRPr sz="1867"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828618" indent="0" algn="l" defTabSz="1219078" rtl="0" eaLnBrk="1" latinLnBrk="0" hangingPunct="1">
              <a:spcBef>
                <a:spcPct val="20000"/>
              </a:spcBef>
              <a:buFont typeface="Arial" panose="020B0604020202020204" pitchFamily="34" charset="0"/>
              <a:buNone/>
              <a:defRPr sz="1867"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742926" indent="-304768" algn="l" defTabSz="1219078" rtl="0" eaLnBrk="1" latinLnBrk="0" hangingPunct="1">
              <a:spcBef>
                <a:spcPct val="20000"/>
              </a:spcBef>
              <a:buFont typeface="Arial" panose="020B0604020202020204" pitchFamily="34" charset="0"/>
              <a:buChar char="»"/>
              <a:defRPr sz="1867"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3352464" indent="-304768" algn="l" defTabSz="121907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005" indent="-304768" algn="l" defTabSz="121907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542" indent="-304768" algn="l" defTabSz="121907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082" indent="-304768" algn="l" defTabSz="121907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514350" indent="-514350">
              <a:buFont typeface="Arial" panose="020B0604020202020204" pitchFamily="34" charset="0"/>
              <a:buChar char="•"/>
            </a:pPr>
            <a:r>
              <a:rPr lang="en-US" sz="2800" dirty="0">
                <a:solidFill>
                  <a:srgbClr val="FFAA00"/>
                </a:solidFill>
                <a:latin typeface="+mn-lt"/>
                <a:cs typeface="+mn-cs"/>
              </a:rPr>
              <a:t>Dataset wide 3D Conformal Transformation Parameters</a:t>
            </a:r>
          </a:p>
          <a:p>
            <a:pPr marL="1200150" lvl="1" indent="-514350">
              <a:buFont typeface="Arial" panose="020B0604020202020204" pitchFamily="34" charset="0"/>
              <a:buChar char="•"/>
            </a:pPr>
            <a:r>
              <a:rPr lang="en-US" sz="2800" dirty="0">
                <a:solidFill>
                  <a:srgbClr val="FFAA00"/>
                </a:solidFill>
                <a:latin typeface="+mn-lt"/>
                <a:cs typeface="+mn-cs"/>
              </a:rPr>
              <a:t>Derived from triangulation / data adjustment – low frequency</a:t>
            </a:r>
          </a:p>
          <a:p>
            <a:pPr marL="514350" indent="-514350">
              <a:buFont typeface="Arial" panose="020B0604020202020204" pitchFamily="34" charset="0"/>
              <a:buChar char="•"/>
            </a:pPr>
            <a:r>
              <a:rPr lang="en-US" sz="2800" dirty="0">
                <a:solidFill>
                  <a:srgbClr val="FFAA00"/>
                </a:solidFill>
                <a:latin typeface="+mn-lt"/>
                <a:cs typeface="+mn-cs"/>
              </a:rPr>
              <a:t>Anchor Points (AP) – Parameters are translations (</a:t>
            </a:r>
            <a:r>
              <a:rPr lang="el-GR" sz="2800" dirty="0">
                <a:solidFill>
                  <a:srgbClr val="FFAA00"/>
                </a:solidFill>
                <a:latin typeface="+mn-lt"/>
                <a:cs typeface="+mn-cs"/>
              </a:rPr>
              <a:t>Δ</a:t>
            </a:r>
            <a:r>
              <a:rPr lang="en-US" sz="2800" dirty="0">
                <a:solidFill>
                  <a:srgbClr val="FFAA00"/>
                </a:solidFill>
                <a:latin typeface="+mn-lt"/>
                <a:cs typeface="+mn-cs"/>
              </a:rPr>
              <a:t>x, </a:t>
            </a:r>
            <a:r>
              <a:rPr lang="el-GR" sz="2800" dirty="0">
                <a:solidFill>
                  <a:srgbClr val="FFAA00"/>
                </a:solidFill>
                <a:latin typeface="+mn-lt"/>
                <a:cs typeface="+mn-cs"/>
              </a:rPr>
              <a:t>Δ</a:t>
            </a:r>
            <a:r>
              <a:rPr lang="en-US" sz="2800" dirty="0">
                <a:solidFill>
                  <a:srgbClr val="FFAA00"/>
                </a:solidFill>
                <a:latin typeface="+mn-lt"/>
                <a:cs typeface="+mn-cs"/>
              </a:rPr>
              <a:t>y, </a:t>
            </a:r>
            <a:r>
              <a:rPr lang="el-GR" sz="2800" dirty="0">
                <a:solidFill>
                  <a:srgbClr val="FFAA00"/>
                </a:solidFill>
                <a:latin typeface="+mn-lt"/>
                <a:cs typeface="+mn-cs"/>
              </a:rPr>
              <a:t>Δ</a:t>
            </a:r>
            <a:r>
              <a:rPr lang="en-US" sz="2800" dirty="0">
                <a:solidFill>
                  <a:srgbClr val="FFAA00"/>
                </a:solidFill>
                <a:latin typeface="+mn-lt"/>
                <a:cs typeface="+mn-cs"/>
              </a:rPr>
              <a:t>z) at a series of specified locations throughout the dataset.</a:t>
            </a:r>
          </a:p>
          <a:p>
            <a:pPr marL="1200150" lvl="1" indent="-514350">
              <a:buFont typeface="Arial" panose="020B0604020202020204" pitchFamily="34" charset="0"/>
              <a:buChar char="•"/>
            </a:pPr>
            <a:r>
              <a:rPr lang="en-US" sz="2800" dirty="0">
                <a:solidFill>
                  <a:srgbClr val="FFAA00"/>
                </a:solidFill>
                <a:latin typeface="+mn-lt"/>
                <a:cs typeface="+mn-cs"/>
              </a:rPr>
              <a:t>Derived from data adjustment – low frequency</a:t>
            </a:r>
          </a:p>
          <a:p>
            <a:pPr marL="1200150" lvl="1" indent="-514350">
              <a:buFont typeface="Arial" panose="020B0604020202020204" pitchFamily="34" charset="0"/>
              <a:buChar char="•"/>
            </a:pPr>
            <a:r>
              <a:rPr lang="en-US" sz="2800" dirty="0">
                <a:solidFill>
                  <a:srgbClr val="FFAA00"/>
                </a:solidFill>
                <a:latin typeface="+mn-lt"/>
                <a:cs typeface="+mn-cs"/>
              </a:rPr>
              <a:t>In prototypes, used multi-point MIG to get the APs and full error covariance among them.</a:t>
            </a:r>
          </a:p>
          <a:p>
            <a:pPr marL="514350" indent="-514350">
              <a:buFont typeface="Arial" panose="020B0604020202020204" pitchFamily="34" charset="0"/>
              <a:buChar char="•"/>
            </a:pPr>
            <a:r>
              <a:rPr lang="en-US" sz="2800" dirty="0">
                <a:solidFill>
                  <a:srgbClr val="FFAA00"/>
                </a:solidFill>
                <a:latin typeface="+mn-lt"/>
                <a:cs typeface="+mn-cs"/>
              </a:rPr>
              <a:t>Unmodeled Error– Errors that can be correlated, but can not be accounted for in data adjustments (due to model limitations, etc.)</a:t>
            </a:r>
          </a:p>
          <a:p>
            <a:pPr marL="1200150" lvl="1" indent="-514350">
              <a:buFont typeface="Arial" panose="020B0604020202020204" pitchFamily="34" charset="0"/>
              <a:buChar char="•"/>
            </a:pPr>
            <a:r>
              <a:rPr lang="en-US" sz="2800" dirty="0">
                <a:solidFill>
                  <a:srgbClr val="FFAA00"/>
                </a:solidFill>
                <a:latin typeface="+mn-lt"/>
                <a:cs typeface="+mn-cs"/>
              </a:rPr>
              <a:t>Depends on knowledge of end-to-end system and process</a:t>
            </a:r>
          </a:p>
          <a:p>
            <a:pPr marL="1200150" lvl="1" indent="-514350">
              <a:buFont typeface="Arial" panose="020B0604020202020204" pitchFamily="34" charset="0"/>
              <a:buChar char="•"/>
            </a:pPr>
            <a:r>
              <a:rPr lang="en-US" sz="2800" dirty="0">
                <a:solidFill>
                  <a:srgbClr val="FFAA00"/>
                </a:solidFill>
                <a:latin typeface="+mn-lt"/>
                <a:cs typeface="+mn-cs"/>
              </a:rPr>
              <a:t>Typically low to medium frequency.</a:t>
            </a:r>
          </a:p>
          <a:p>
            <a:pPr marL="514350" indent="-514350">
              <a:buFont typeface="Arial" panose="020B0604020202020204" pitchFamily="34" charset="0"/>
              <a:buChar char="•"/>
            </a:pPr>
            <a:r>
              <a:rPr lang="en-US" sz="2800" dirty="0">
                <a:solidFill>
                  <a:srgbClr val="FFAA00"/>
                </a:solidFill>
                <a:latin typeface="+mn-lt"/>
                <a:cs typeface="+mn-cs"/>
              </a:rPr>
              <a:t>Per Point Error– Errors per point that are uncorrelated between points</a:t>
            </a:r>
          </a:p>
          <a:p>
            <a:pPr marL="1200150" lvl="1" indent="-514350">
              <a:buFont typeface="Arial" panose="020B0604020202020204" pitchFamily="34" charset="0"/>
              <a:buChar char="•"/>
            </a:pPr>
            <a:r>
              <a:rPr lang="en-US" sz="2800" dirty="0">
                <a:solidFill>
                  <a:srgbClr val="FFAA00"/>
                </a:solidFill>
                <a:latin typeface="+mn-lt"/>
                <a:cs typeface="+mn-cs"/>
              </a:rPr>
              <a:t>Derived from dense matching, correlation, and 3D extraction methods.</a:t>
            </a:r>
          </a:p>
          <a:p>
            <a:pPr marL="1200150" lvl="1" indent="-514350">
              <a:buFont typeface="Arial" panose="020B0604020202020204" pitchFamily="34" charset="0"/>
              <a:buChar char="•"/>
            </a:pPr>
            <a:r>
              <a:rPr lang="en-US" sz="2800" dirty="0">
                <a:solidFill>
                  <a:srgbClr val="FFAA00"/>
                </a:solidFill>
                <a:latin typeface="+mn-lt"/>
                <a:cs typeface="+mn-cs"/>
              </a:rPr>
              <a:t>High-Frequency</a:t>
            </a:r>
          </a:p>
          <a:p>
            <a:pPr indent="-799953">
              <a:buFont typeface="Arial" panose="020B0604020202020204" pitchFamily="34" charset="0"/>
              <a:buChar char="•"/>
            </a:pPr>
            <a:endParaRPr lang="en-US" sz="2800" dirty="0">
              <a:solidFill>
                <a:srgbClr val="FF0000"/>
              </a:solidFill>
            </a:endParaRPr>
          </a:p>
        </p:txBody>
      </p:sp>
      <p:pic>
        <p:nvPicPr>
          <p:cNvPr id="4" name="Picture 3">
            <a:extLst>
              <a:ext uri="{FF2B5EF4-FFF2-40B4-BE49-F238E27FC236}">
                <a16:creationId xmlns:a16="http://schemas.microsoft.com/office/drawing/2014/main" id="{18BDDB99-8C0E-4E63-82D3-8AE7942E7EEC}"/>
              </a:ext>
            </a:extLst>
          </p:cNvPr>
          <p:cNvPicPr>
            <a:picLocks noChangeAspect="1"/>
          </p:cNvPicPr>
          <p:nvPr/>
        </p:nvPicPr>
        <p:blipFill>
          <a:blip r:embed="rId2"/>
          <a:stretch>
            <a:fillRect/>
          </a:stretch>
        </p:blipFill>
        <p:spPr>
          <a:xfrm>
            <a:off x="12834379" y="1182290"/>
            <a:ext cx="4281815" cy="3158577"/>
          </a:xfrm>
          <a:prstGeom prst="rect">
            <a:avLst/>
          </a:prstGeom>
        </p:spPr>
      </p:pic>
      <p:pic>
        <p:nvPicPr>
          <p:cNvPr id="18" name="Picture 17">
            <a:extLst>
              <a:ext uri="{FF2B5EF4-FFF2-40B4-BE49-F238E27FC236}">
                <a16:creationId xmlns:a16="http://schemas.microsoft.com/office/drawing/2014/main" id="{DDD3A85B-52D0-4A95-8DEA-7D3BEBD8852F}"/>
              </a:ext>
            </a:extLst>
          </p:cNvPr>
          <p:cNvPicPr>
            <a:picLocks noChangeAspect="1"/>
          </p:cNvPicPr>
          <p:nvPr/>
        </p:nvPicPr>
        <p:blipFill>
          <a:blip r:embed="rId3"/>
          <a:stretch>
            <a:fillRect/>
          </a:stretch>
        </p:blipFill>
        <p:spPr>
          <a:xfrm>
            <a:off x="12622754" y="4459909"/>
            <a:ext cx="5167112" cy="3894425"/>
          </a:xfrm>
          <a:prstGeom prst="rect">
            <a:avLst/>
          </a:prstGeom>
        </p:spPr>
      </p:pic>
      <p:sp>
        <p:nvSpPr>
          <p:cNvPr id="19" name="Rectangle 18">
            <a:extLst>
              <a:ext uri="{FF2B5EF4-FFF2-40B4-BE49-F238E27FC236}">
                <a16:creationId xmlns:a16="http://schemas.microsoft.com/office/drawing/2014/main" id="{8AC7C671-306F-4219-ACC2-60D037A68E31}"/>
              </a:ext>
            </a:extLst>
          </p:cNvPr>
          <p:cNvSpPr/>
          <p:nvPr/>
        </p:nvSpPr>
        <p:spPr>
          <a:xfrm>
            <a:off x="12291496" y="8354333"/>
            <a:ext cx="6041255" cy="553998"/>
          </a:xfrm>
          <a:prstGeom prst="rect">
            <a:avLst/>
          </a:prstGeom>
        </p:spPr>
        <p:txBody>
          <a:bodyPr wrap="square">
            <a:spAutoFit/>
          </a:bodyPr>
          <a:lstStyle/>
          <a:p>
            <a:pPr algn="ctr">
              <a:lnSpc>
                <a:spcPts val="1800"/>
              </a:lnSpc>
              <a:spcBef>
                <a:spcPts val="450"/>
              </a:spcBef>
              <a:spcAft>
                <a:spcPts val="450"/>
              </a:spcAft>
              <a:tabLst>
                <a:tab pos="3771900" algn="ctr"/>
                <a:tab pos="7543800" algn="r"/>
              </a:tabLst>
            </a:pPr>
            <a:r>
              <a:rPr lang="en-US" sz="1650" b="1" dirty="0">
                <a:solidFill>
                  <a:srgbClr val="FF0000"/>
                </a:solidFill>
                <a:latin typeface="Franklin Gothic Book" panose="020B0503020102020204" pitchFamily="34" charset="0"/>
                <a:ea typeface="Times New Roman" panose="02020603050405020304" pitchFamily="18" charset="0"/>
                <a:cs typeface="Times New Roman" panose="02020603050405020304" pitchFamily="18" charset="0"/>
              </a:rPr>
              <a:t>From disparity maps to an error metric </a:t>
            </a:r>
            <a:br>
              <a:rPr lang="en-US" sz="1650" b="1" dirty="0">
                <a:solidFill>
                  <a:srgbClr val="FF0000"/>
                </a:solidFill>
                <a:latin typeface="Franklin Gothic Book" panose="020B0503020102020204" pitchFamily="34" charset="0"/>
                <a:ea typeface="Times New Roman" panose="02020603050405020304" pitchFamily="18" charset="0"/>
                <a:cs typeface="Times New Roman" panose="02020603050405020304" pitchFamily="18" charset="0"/>
              </a:rPr>
            </a:br>
            <a:r>
              <a:rPr lang="en-US" sz="1650" b="1" dirty="0">
                <a:solidFill>
                  <a:srgbClr val="FF0000"/>
                </a:solidFill>
                <a:latin typeface="Franklin Gothic Book" panose="020B0503020102020204" pitchFamily="34" charset="0"/>
                <a:ea typeface="Times New Roman" panose="02020603050405020304" pitchFamily="18" charset="0"/>
                <a:cs typeface="Times New Roman" panose="02020603050405020304" pitchFamily="18" charset="0"/>
              </a:rPr>
              <a:t>Note: Original Images (Scharstein, 2014)</a:t>
            </a:r>
          </a:p>
        </p:txBody>
      </p:sp>
    </p:spTree>
    <p:extLst>
      <p:ext uri="{BB962C8B-B14F-4D97-AF65-F5344CB8AC3E}">
        <p14:creationId xmlns:p14="http://schemas.microsoft.com/office/powerpoint/2010/main" val="110954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600734AE-8E9A-47B4-9E58-EA41D6C08E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8288000" cy="10287000"/>
          </a:xfrm>
          <a:prstGeom prst="rect">
            <a:avLst/>
          </a:prstGeom>
        </p:spPr>
      </p:pic>
      <p:cxnSp>
        <p:nvCxnSpPr>
          <p:cNvPr id="8" name="Straight Connector 7">
            <a:extLst>
              <a:ext uri="{FF2B5EF4-FFF2-40B4-BE49-F238E27FC236}">
                <a16:creationId xmlns:a16="http://schemas.microsoft.com/office/drawing/2014/main" id="{07F73BD8-8EB5-43B1-97BA-8788FD6C0F6D}"/>
              </a:ext>
            </a:extLst>
          </p:cNvPr>
          <p:cNvCxnSpPr/>
          <p:nvPr/>
        </p:nvCxnSpPr>
        <p:spPr>
          <a:xfrm>
            <a:off x="0" y="9752012"/>
            <a:ext cx="18288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7">
            <a:extLst>
              <a:ext uri="{FF2B5EF4-FFF2-40B4-BE49-F238E27FC236}">
                <a16:creationId xmlns:a16="http://schemas.microsoft.com/office/drawing/2014/main" id="{531AADF9-45E3-4FA1-ACFF-18F3498DDE21}"/>
              </a:ext>
            </a:extLst>
          </p:cNvPr>
          <p:cNvCxnSpPr/>
          <p:nvPr/>
        </p:nvCxnSpPr>
        <p:spPr>
          <a:xfrm>
            <a:off x="1799184" y="2839244"/>
            <a:ext cx="7200000" cy="0"/>
          </a:xfrm>
          <a:prstGeom prst="line">
            <a:avLst/>
          </a:prstGeom>
          <a:ln w="6350">
            <a:solidFill>
              <a:srgbClr val="CC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9FD68D5-6358-4976-8D7D-F8D0ECD2B047}"/>
              </a:ext>
            </a:extLst>
          </p:cNvPr>
          <p:cNvSpPr txBox="1"/>
          <p:nvPr/>
        </p:nvSpPr>
        <p:spPr>
          <a:xfrm>
            <a:off x="91440" y="9824020"/>
            <a:ext cx="9144000" cy="338554"/>
          </a:xfrm>
          <a:prstGeom prst="rect">
            <a:avLst/>
          </a:prstGeom>
          <a:noFill/>
        </p:spPr>
        <p:txBody>
          <a:bodyPr wrap="square" rtlCol="0">
            <a:spAutoFit/>
          </a:bodyPr>
          <a:lstStyle/>
          <a:p>
            <a:r>
              <a:rPr lang="en-US" sz="1600" dirty="0">
                <a:solidFill>
                  <a:schemeClr val="bg1"/>
                </a:solidFill>
                <a:latin typeface="+mj-lt"/>
                <a:cs typeface="Arial" panose="020B0604020202020204" pitchFamily="34" charset="0"/>
              </a:rPr>
              <a:t>VRICON </a:t>
            </a:r>
            <a:r>
              <a:rPr lang="en-US" sz="1600" b="1" dirty="0">
                <a:solidFill>
                  <a:schemeClr val="bg1"/>
                </a:solidFill>
                <a:latin typeface="+mj-lt"/>
                <a:cs typeface="Arial" panose="020B0604020202020204" pitchFamily="34" charset="0"/>
              </a:rPr>
              <a:t>THE GLOBE IN 3D</a:t>
            </a:r>
          </a:p>
        </p:txBody>
      </p:sp>
      <p:sp>
        <p:nvSpPr>
          <p:cNvPr id="12" name="Rubrik 1">
            <a:extLst>
              <a:ext uri="{FF2B5EF4-FFF2-40B4-BE49-F238E27FC236}">
                <a16:creationId xmlns:a16="http://schemas.microsoft.com/office/drawing/2014/main" id="{5337751F-EDE4-2349-B974-2844DC12536A}"/>
              </a:ext>
            </a:extLst>
          </p:cNvPr>
          <p:cNvSpPr txBox="1">
            <a:spLocks/>
          </p:cNvSpPr>
          <p:nvPr/>
        </p:nvSpPr>
        <p:spPr>
          <a:xfrm>
            <a:off x="0" y="1255069"/>
            <a:ext cx="18288000" cy="7848000"/>
          </a:xfrm>
          <a:prstGeom prst="rect">
            <a:avLst/>
          </a:prstGeom>
          <a:solidFill>
            <a:srgbClr val="1E1E1E"/>
          </a:solidFill>
          <a:effectLst>
            <a:outerShdw blurRad="50800" dist="38100" dir="2700000" algn="tl" rotWithShape="0">
              <a:prstClr val="black">
                <a:alpha val="40000"/>
              </a:prstClr>
            </a:outerShdw>
          </a:effectLst>
        </p:spPr>
        <p:txBody>
          <a:bodyPr vert="horz" lIns="1828800" tIns="914400" rIns="1828800" bIns="914400" rtlCol="0" anchor="t">
            <a:noAutofit/>
          </a:bodyPr>
          <a:lstStyle>
            <a:lvl1pPr algn="ctr" defTabSz="1371600" rtl="0" eaLnBrk="1" latinLnBrk="0" hangingPunct="1">
              <a:spcBef>
                <a:spcPct val="0"/>
              </a:spcBef>
              <a:buNone/>
              <a:defRPr sz="6600" kern="1200">
                <a:solidFill>
                  <a:schemeClr val="tx1"/>
                </a:solidFill>
                <a:latin typeface="+mj-lt"/>
                <a:ea typeface="+mj-ea"/>
                <a:cs typeface="+mj-cs"/>
              </a:defRPr>
            </a:lvl1pPr>
          </a:lstStyle>
          <a:p>
            <a:pPr algn="l"/>
            <a:r>
              <a:rPr lang="en-US" sz="4000" b="1" dirty="0">
                <a:solidFill>
                  <a:srgbClr val="FFFFFF"/>
                </a:solidFill>
                <a:latin typeface="Arial" panose="020B0604020202020204" pitchFamily="34" charset="0"/>
                <a:cs typeface="Arial" panose="020B0604020202020204" pitchFamily="34" charset="0"/>
              </a:rPr>
              <a:t>Vricon (Maxar)  / NGA CRADA Overview</a:t>
            </a:r>
            <a:endParaRPr lang="en-US" sz="6000" u="sng" dirty="0">
              <a:solidFill>
                <a:srgbClr val="FFC000"/>
              </a:solidFill>
              <a:latin typeface="Brush Script MT" panose="03060802040406070304" pitchFamily="66" charset="-122"/>
              <a:ea typeface="Brush Script MT" panose="03060802040406070304" pitchFamily="66" charset="-122"/>
              <a:cs typeface="Brush Script MT" panose="03060802040406070304" pitchFamily="66" charset="-122"/>
            </a:endParaRPr>
          </a:p>
        </p:txBody>
      </p:sp>
      <p:sp>
        <p:nvSpPr>
          <p:cNvPr id="2" name="Rubrik 1">
            <a:extLst>
              <a:ext uri="{FF2B5EF4-FFF2-40B4-BE49-F238E27FC236}">
                <a16:creationId xmlns:a16="http://schemas.microsoft.com/office/drawing/2014/main" id="{F6346C48-9C06-422C-985F-AF43B20B1A4C}"/>
              </a:ext>
            </a:extLst>
          </p:cNvPr>
          <p:cNvSpPr>
            <a:spLocks noGrp="1"/>
          </p:cNvSpPr>
          <p:nvPr>
            <p:ph type="ctrTitle"/>
          </p:nvPr>
        </p:nvSpPr>
        <p:spPr>
          <a:xfrm>
            <a:off x="0" y="2767236"/>
            <a:ext cx="18288000" cy="6798812"/>
          </a:xfrm>
          <a:noFill/>
          <a:effectLst/>
        </p:spPr>
        <p:txBody>
          <a:bodyPr lIns="1828800" tIns="36000" rIns="1828800" bIns="36000" anchor="t">
            <a:noAutofit/>
          </a:bodyPr>
          <a:lstStyle/>
          <a:p>
            <a:pPr algn="l">
              <a:lnSpc>
                <a:spcPct val="150000"/>
              </a:lnSpc>
            </a:pPr>
            <a:br>
              <a:rPr lang="en-US" sz="2000" dirty="0">
                <a:solidFill>
                  <a:schemeClr val="bg1"/>
                </a:solidFill>
              </a:rPr>
            </a:br>
            <a:br>
              <a:rPr lang="en-US" sz="2000" dirty="0">
                <a:solidFill>
                  <a:schemeClr val="bg1"/>
                </a:solidFill>
              </a:rPr>
            </a:br>
            <a:r>
              <a:rPr lang="en-US" sz="3600" i="1" dirty="0">
                <a:solidFill>
                  <a:schemeClr val="bg1"/>
                </a:solidFill>
              </a:rPr>
              <a:t>Introduction – What are accuracy and precision?</a:t>
            </a:r>
            <a:br>
              <a:rPr lang="en-US" sz="3600" i="1" dirty="0">
                <a:solidFill>
                  <a:schemeClr val="bg1"/>
                </a:solidFill>
              </a:rPr>
            </a:br>
            <a:r>
              <a:rPr lang="en-US" sz="3600" i="1" dirty="0">
                <a:solidFill>
                  <a:schemeClr val="bg1"/>
                </a:solidFill>
              </a:rPr>
              <a:t>Precision in a scene</a:t>
            </a:r>
            <a:br>
              <a:rPr lang="en-US" sz="3600" i="1" dirty="0">
                <a:solidFill>
                  <a:schemeClr val="bg1"/>
                </a:solidFill>
              </a:rPr>
            </a:br>
            <a:r>
              <a:rPr lang="en-US" sz="3600" i="1" dirty="0">
                <a:solidFill>
                  <a:schemeClr val="bg1"/>
                </a:solidFill>
              </a:rPr>
              <a:t>Accuracy assessment</a:t>
            </a:r>
            <a:br>
              <a:rPr lang="en-US" sz="3600" i="1" dirty="0">
                <a:solidFill>
                  <a:schemeClr val="bg1"/>
                </a:solidFill>
              </a:rPr>
            </a:br>
            <a:r>
              <a:rPr lang="en-US" sz="3600" i="1" dirty="0">
                <a:solidFill>
                  <a:schemeClr val="bg1"/>
                </a:solidFill>
              </a:rPr>
              <a:t>How do we convey accuracy and confidence in data</a:t>
            </a:r>
            <a:br>
              <a:rPr lang="en-US" sz="3600" i="1" dirty="0">
                <a:solidFill>
                  <a:schemeClr val="bg1"/>
                </a:solidFill>
              </a:rPr>
            </a:br>
            <a:r>
              <a:rPr lang="en-US" sz="3600" i="1" dirty="0">
                <a:solidFill>
                  <a:schemeClr val="bg1"/>
                </a:solidFill>
              </a:rPr>
              <a:t>GPM and the NGA way forward</a:t>
            </a:r>
            <a:br>
              <a:rPr lang="en-US" sz="2800" i="1" dirty="0">
                <a:solidFill>
                  <a:schemeClr val="bg1"/>
                </a:solidFill>
              </a:rPr>
            </a:br>
            <a:r>
              <a:rPr lang="en-US" sz="3600" dirty="0">
                <a:solidFill>
                  <a:schemeClr val="bg1"/>
                </a:solidFill>
              </a:rPr>
              <a:t>Questions 	</a:t>
            </a:r>
            <a:endParaRPr lang="sv-SE" sz="3200" dirty="0">
              <a:solidFill>
                <a:schemeClr val="bg1"/>
              </a:solidFill>
            </a:endParaRPr>
          </a:p>
        </p:txBody>
      </p:sp>
      <p:sp>
        <p:nvSpPr>
          <p:cNvPr id="16" name="TextBox 15">
            <a:extLst>
              <a:ext uri="{FF2B5EF4-FFF2-40B4-BE49-F238E27FC236}">
                <a16:creationId xmlns:a16="http://schemas.microsoft.com/office/drawing/2014/main" id="{D23C92E2-3C7D-4BB2-B208-A9DCA7423270}"/>
              </a:ext>
            </a:extLst>
          </p:cNvPr>
          <p:cNvSpPr txBox="1"/>
          <p:nvPr/>
        </p:nvSpPr>
        <p:spPr>
          <a:xfrm>
            <a:off x="10584160" y="9821553"/>
            <a:ext cx="7315200" cy="338554"/>
          </a:xfrm>
          <a:prstGeom prst="rect">
            <a:avLst/>
          </a:prstGeom>
          <a:noFill/>
        </p:spPr>
        <p:txBody>
          <a:bodyPr wrap="square" rtlCol="0" anchor="ctr">
            <a:spAutoFit/>
          </a:bodyPr>
          <a:lstStyle/>
          <a:p>
            <a:pPr algn="r"/>
            <a:r>
              <a:rPr lang="en-US" sz="1600">
                <a:solidFill>
                  <a:schemeClr val="bg1"/>
                </a:solidFill>
                <a:latin typeface="+mj-lt"/>
                <a:cs typeface="Arial" panose="020B0604020202020204" pitchFamily="34" charset="0"/>
              </a:rPr>
              <a:t>Slide </a:t>
            </a:r>
            <a:fld id="{C1321DB3-DE9F-0546-B518-160DD489A812}" type="slidenum">
              <a:rPr lang="en-US" sz="1600" smtClean="0">
                <a:solidFill>
                  <a:schemeClr val="bg1"/>
                </a:solidFill>
                <a:latin typeface="+mj-lt"/>
                <a:cs typeface="Arial" panose="020B0604020202020204" pitchFamily="34" charset="0"/>
              </a:rPr>
              <a:t>2</a:t>
            </a:fld>
            <a:endParaRPr lang="en-US" sz="1600">
              <a:solidFill>
                <a:schemeClr val="bg1"/>
              </a:solidFill>
              <a:latin typeface="+mj-lt"/>
              <a:cs typeface="Arial" panose="020B0604020202020204" pitchFamily="34" charset="0"/>
            </a:endParaRPr>
          </a:p>
        </p:txBody>
      </p:sp>
      <p:pic>
        <p:nvPicPr>
          <p:cNvPr id="4" name="Picture 3" descr="A close up of a logo&#10;&#10;Description automatically generated">
            <a:extLst>
              <a:ext uri="{FF2B5EF4-FFF2-40B4-BE49-F238E27FC236}">
                <a16:creationId xmlns:a16="http://schemas.microsoft.com/office/drawing/2014/main" id="{2959E34A-E241-C048-9F83-F4B8925835CA}"/>
              </a:ext>
            </a:extLst>
          </p:cNvPr>
          <p:cNvPicPr>
            <a:picLocks noChangeAspect="1"/>
          </p:cNvPicPr>
          <p:nvPr/>
        </p:nvPicPr>
        <p:blipFill rotWithShape="1">
          <a:blip r:embed="rId4">
            <a:extLst>
              <a:ext uri="{28A0092B-C50C-407E-A947-70E740481C1C}">
                <a14:useLocalDpi xmlns:a14="http://schemas.microsoft.com/office/drawing/2010/main" val="0"/>
              </a:ext>
            </a:extLst>
          </a:blip>
          <a:srcRect t="31818" b="34063"/>
          <a:stretch/>
        </p:blipFill>
        <p:spPr>
          <a:xfrm>
            <a:off x="14241760" y="1550931"/>
            <a:ext cx="3993776" cy="1362636"/>
          </a:xfrm>
          <a:prstGeom prst="rect">
            <a:avLst/>
          </a:prstGeom>
        </p:spPr>
      </p:pic>
    </p:spTree>
    <p:extLst>
      <p:ext uri="{BB962C8B-B14F-4D97-AF65-F5344CB8AC3E}">
        <p14:creationId xmlns:p14="http://schemas.microsoft.com/office/powerpoint/2010/main" val="33258432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600734AE-8E9A-47B4-9E58-EA41D6C08E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8288000" cy="10287000"/>
          </a:xfrm>
          <a:prstGeom prst="rect">
            <a:avLst/>
          </a:prstGeom>
        </p:spPr>
      </p:pic>
      <p:cxnSp>
        <p:nvCxnSpPr>
          <p:cNvPr id="8" name="Straight Connector 7">
            <a:extLst>
              <a:ext uri="{FF2B5EF4-FFF2-40B4-BE49-F238E27FC236}">
                <a16:creationId xmlns:a16="http://schemas.microsoft.com/office/drawing/2014/main" id="{07F73BD8-8EB5-43B1-97BA-8788FD6C0F6D}"/>
              </a:ext>
            </a:extLst>
          </p:cNvPr>
          <p:cNvCxnSpPr/>
          <p:nvPr/>
        </p:nvCxnSpPr>
        <p:spPr>
          <a:xfrm>
            <a:off x="0" y="9752012"/>
            <a:ext cx="18288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7">
            <a:extLst>
              <a:ext uri="{FF2B5EF4-FFF2-40B4-BE49-F238E27FC236}">
                <a16:creationId xmlns:a16="http://schemas.microsoft.com/office/drawing/2014/main" id="{531AADF9-45E3-4FA1-ACFF-18F3498DDE21}"/>
              </a:ext>
            </a:extLst>
          </p:cNvPr>
          <p:cNvCxnSpPr/>
          <p:nvPr/>
        </p:nvCxnSpPr>
        <p:spPr>
          <a:xfrm>
            <a:off x="1799184" y="2839244"/>
            <a:ext cx="7200000" cy="0"/>
          </a:xfrm>
          <a:prstGeom prst="line">
            <a:avLst/>
          </a:prstGeom>
          <a:ln w="6350">
            <a:solidFill>
              <a:srgbClr val="CC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9FD68D5-6358-4976-8D7D-F8D0ECD2B047}"/>
              </a:ext>
            </a:extLst>
          </p:cNvPr>
          <p:cNvSpPr txBox="1"/>
          <p:nvPr/>
        </p:nvSpPr>
        <p:spPr>
          <a:xfrm>
            <a:off x="91440" y="9824020"/>
            <a:ext cx="9144000" cy="338554"/>
          </a:xfrm>
          <a:prstGeom prst="rect">
            <a:avLst/>
          </a:prstGeom>
          <a:noFill/>
        </p:spPr>
        <p:txBody>
          <a:bodyPr wrap="square" rtlCol="0">
            <a:spAutoFit/>
          </a:bodyPr>
          <a:lstStyle/>
          <a:p>
            <a:r>
              <a:rPr lang="en-US" sz="1600" dirty="0">
                <a:solidFill>
                  <a:schemeClr val="bg1"/>
                </a:solidFill>
                <a:latin typeface="+mj-lt"/>
                <a:cs typeface="Arial" panose="020B0604020202020204" pitchFamily="34" charset="0"/>
              </a:rPr>
              <a:t>VRICON </a:t>
            </a:r>
            <a:r>
              <a:rPr lang="en-US" sz="1600" b="1" dirty="0">
                <a:solidFill>
                  <a:schemeClr val="bg1"/>
                </a:solidFill>
                <a:latin typeface="+mj-lt"/>
                <a:cs typeface="Arial" panose="020B0604020202020204" pitchFamily="34" charset="0"/>
              </a:rPr>
              <a:t>THE GLOBE IN 3D</a:t>
            </a:r>
          </a:p>
        </p:txBody>
      </p:sp>
      <p:sp>
        <p:nvSpPr>
          <p:cNvPr id="12" name="Rubrik 1">
            <a:extLst>
              <a:ext uri="{FF2B5EF4-FFF2-40B4-BE49-F238E27FC236}">
                <a16:creationId xmlns:a16="http://schemas.microsoft.com/office/drawing/2014/main" id="{5337751F-EDE4-2349-B974-2844DC12536A}"/>
              </a:ext>
            </a:extLst>
          </p:cNvPr>
          <p:cNvSpPr txBox="1">
            <a:spLocks/>
          </p:cNvSpPr>
          <p:nvPr/>
        </p:nvSpPr>
        <p:spPr>
          <a:xfrm>
            <a:off x="0" y="1255069"/>
            <a:ext cx="18288000" cy="7848000"/>
          </a:xfrm>
          <a:prstGeom prst="rect">
            <a:avLst/>
          </a:prstGeom>
          <a:solidFill>
            <a:srgbClr val="1E1E1E"/>
          </a:solidFill>
          <a:effectLst>
            <a:outerShdw blurRad="50800" dist="38100" dir="2700000" algn="tl" rotWithShape="0">
              <a:prstClr val="black">
                <a:alpha val="40000"/>
              </a:prstClr>
            </a:outerShdw>
          </a:effectLst>
        </p:spPr>
        <p:txBody>
          <a:bodyPr vert="horz" lIns="1828800" tIns="914400" rIns="1828800" bIns="914400" rtlCol="0" anchor="t">
            <a:noAutofit/>
          </a:bodyPr>
          <a:lstStyle>
            <a:lvl1pPr algn="ctr" defTabSz="1371600" rtl="0" eaLnBrk="1" latinLnBrk="0" hangingPunct="1">
              <a:spcBef>
                <a:spcPct val="0"/>
              </a:spcBef>
              <a:buNone/>
              <a:defRPr sz="6600" kern="1200">
                <a:solidFill>
                  <a:schemeClr val="tx1"/>
                </a:solidFill>
                <a:latin typeface="+mj-lt"/>
                <a:ea typeface="+mj-ea"/>
                <a:cs typeface="+mj-cs"/>
              </a:defRPr>
            </a:lvl1pPr>
          </a:lstStyle>
          <a:p>
            <a:pPr algn="l"/>
            <a:r>
              <a:rPr lang="en-US" sz="4000" b="1" dirty="0">
                <a:solidFill>
                  <a:srgbClr val="FFFFFF"/>
                </a:solidFill>
                <a:latin typeface="Arial" panose="020B0604020202020204" pitchFamily="34" charset="0"/>
                <a:cs typeface="Arial" panose="020B0604020202020204" pitchFamily="34" charset="0"/>
              </a:rPr>
              <a:t>Definitions -</a:t>
            </a:r>
            <a:r>
              <a:rPr lang="en-US" sz="6000" b="1" dirty="0">
                <a:solidFill>
                  <a:srgbClr val="FFC000"/>
                </a:solidFill>
                <a:latin typeface="Brush Script MT" panose="03060802040406070304" pitchFamily="66" charset="-122"/>
                <a:ea typeface="Brush Script MT" panose="03060802040406070304" pitchFamily="66" charset="-122"/>
                <a:cs typeface="Brush Script MT" panose="03060802040406070304" pitchFamily="66" charset="-122"/>
              </a:rPr>
              <a:t> What ARE ”Accuracy” and Precision</a:t>
            </a:r>
            <a:endParaRPr lang="en-US" sz="6000" u="sng" dirty="0">
              <a:solidFill>
                <a:srgbClr val="FFC000"/>
              </a:solidFill>
              <a:latin typeface="Brush Script MT" panose="03060802040406070304" pitchFamily="66" charset="-122"/>
              <a:ea typeface="Brush Script MT" panose="03060802040406070304" pitchFamily="66" charset="-122"/>
              <a:cs typeface="Brush Script MT" panose="03060802040406070304" pitchFamily="66" charset="-122"/>
            </a:endParaRPr>
          </a:p>
        </p:txBody>
      </p:sp>
      <p:sp>
        <p:nvSpPr>
          <p:cNvPr id="2" name="Rubrik 1">
            <a:extLst>
              <a:ext uri="{FF2B5EF4-FFF2-40B4-BE49-F238E27FC236}">
                <a16:creationId xmlns:a16="http://schemas.microsoft.com/office/drawing/2014/main" id="{F6346C48-9C06-422C-985F-AF43B20B1A4C}"/>
              </a:ext>
            </a:extLst>
          </p:cNvPr>
          <p:cNvSpPr>
            <a:spLocks noGrp="1"/>
          </p:cNvSpPr>
          <p:nvPr>
            <p:ph type="ctrTitle"/>
          </p:nvPr>
        </p:nvSpPr>
        <p:spPr>
          <a:xfrm>
            <a:off x="0" y="2767236"/>
            <a:ext cx="18288000" cy="6798812"/>
          </a:xfrm>
          <a:noFill/>
          <a:effectLst/>
        </p:spPr>
        <p:txBody>
          <a:bodyPr lIns="1828800" tIns="36000" rIns="1828800" bIns="36000" anchor="t">
            <a:noAutofit/>
          </a:bodyPr>
          <a:lstStyle/>
          <a:p>
            <a:pPr algn="l">
              <a:lnSpc>
                <a:spcPct val="150000"/>
              </a:lnSpc>
            </a:pPr>
            <a:br>
              <a:rPr lang="en-US" sz="2000" dirty="0">
                <a:solidFill>
                  <a:schemeClr val="bg1"/>
                </a:solidFill>
              </a:rPr>
            </a:br>
            <a:br>
              <a:rPr lang="en-US" sz="2000" dirty="0">
                <a:solidFill>
                  <a:schemeClr val="bg1"/>
                </a:solidFill>
              </a:rPr>
            </a:br>
            <a:r>
              <a:rPr lang="en-US" sz="3600" i="1" dirty="0">
                <a:solidFill>
                  <a:schemeClr val="bg1"/>
                </a:solidFill>
              </a:rPr>
              <a:t>In measurement of a set…</a:t>
            </a:r>
            <a:br>
              <a:rPr lang="en-US" sz="3600" i="1" dirty="0">
                <a:solidFill>
                  <a:schemeClr val="bg1"/>
                </a:solidFill>
              </a:rPr>
            </a:br>
            <a:r>
              <a:rPr lang="en-US" sz="3600" i="1" dirty="0">
                <a:solidFill>
                  <a:schemeClr val="bg1"/>
                </a:solidFill>
              </a:rPr>
              <a:t>    </a:t>
            </a:r>
            <a:r>
              <a:rPr lang="en-US" sz="3600" i="1" u="sng" dirty="0">
                <a:solidFill>
                  <a:schemeClr val="bg1"/>
                </a:solidFill>
              </a:rPr>
              <a:t>Accuracy</a:t>
            </a:r>
            <a:r>
              <a:rPr lang="en-US" sz="3600" i="1" dirty="0">
                <a:solidFill>
                  <a:schemeClr val="bg1"/>
                </a:solidFill>
              </a:rPr>
              <a:t> is closeness of the measurements </a:t>
            </a:r>
            <a:r>
              <a:rPr lang="en-US" sz="3600" i="1" u="sng" dirty="0">
                <a:solidFill>
                  <a:schemeClr val="bg1"/>
                </a:solidFill>
              </a:rPr>
              <a:t>to a specific value</a:t>
            </a:r>
            <a:br>
              <a:rPr lang="en-US" sz="3600" i="1" dirty="0">
                <a:solidFill>
                  <a:schemeClr val="bg1"/>
                </a:solidFill>
              </a:rPr>
            </a:br>
            <a:r>
              <a:rPr lang="en-US" sz="3600" i="1" dirty="0">
                <a:solidFill>
                  <a:schemeClr val="bg1"/>
                </a:solidFill>
              </a:rPr>
              <a:t>    </a:t>
            </a:r>
            <a:r>
              <a:rPr lang="en-US" sz="3600" i="1" u="sng" dirty="0">
                <a:solidFill>
                  <a:schemeClr val="bg1"/>
                </a:solidFill>
              </a:rPr>
              <a:t>Precision</a:t>
            </a:r>
            <a:r>
              <a:rPr lang="en-US" sz="3600" i="1" dirty="0">
                <a:solidFill>
                  <a:schemeClr val="bg1"/>
                </a:solidFill>
              </a:rPr>
              <a:t> is the closeness of the measurements </a:t>
            </a:r>
            <a:r>
              <a:rPr lang="en-US" sz="3600" i="1" u="sng" dirty="0">
                <a:solidFill>
                  <a:schemeClr val="bg1"/>
                </a:solidFill>
              </a:rPr>
              <a:t>to each other</a:t>
            </a:r>
            <a:r>
              <a:rPr lang="en-US" sz="3600" i="1" dirty="0">
                <a:solidFill>
                  <a:schemeClr val="bg1"/>
                </a:solidFill>
              </a:rPr>
              <a:t>.</a:t>
            </a:r>
            <a:br>
              <a:rPr lang="en-US" sz="3600" i="1" dirty="0">
                <a:solidFill>
                  <a:schemeClr val="bg1"/>
                </a:solidFill>
              </a:rPr>
            </a:br>
            <a:br>
              <a:rPr lang="en-US" sz="1600" i="1" dirty="0">
                <a:solidFill>
                  <a:schemeClr val="bg1"/>
                </a:solidFill>
              </a:rPr>
            </a:br>
            <a:r>
              <a:rPr lang="en-US" sz="3600" i="1" dirty="0">
                <a:solidFill>
                  <a:schemeClr val="bg1"/>
                </a:solidFill>
              </a:rPr>
              <a:t>In other words, Accuracy symbolizes the extent of conformity, whereas Precision indicates the extent of reproducibility. </a:t>
            </a:r>
            <a:r>
              <a:rPr lang="en-US" sz="3600" dirty="0">
                <a:solidFill>
                  <a:schemeClr val="bg1"/>
                </a:solidFill>
              </a:rPr>
              <a:t>	</a:t>
            </a:r>
            <a:endParaRPr lang="sv-SE" sz="3200" dirty="0">
              <a:solidFill>
                <a:schemeClr val="bg1"/>
              </a:solidFill>
            </a:endParaRPr>
          </a:p>
        </p:txBody>
      </p:sp>
      <p:sp>
        <p:nvSpPr>
          <p:cNvPr id="16" name="TextBox 15">
            <a:extLst>
              <a:ext uri="{FF2B5EF4-FFF2-40B4-BE49-F238E27FC236}">
                <a16:creationId xmlns:a16="http://schemas.microsoft.com/office/drawing/2014/main" id="{D23C92E2-3C7D-4BB2-B208-A9DCA7423270}"/>
              </a:ext>
            </a:extLst>
          </p:cNvPr>
          <p:cNvSpPr txBox="1"/>
          <p:nvPr/>
        </p:nvSpPr>
        <p:spPr>
          <a:xfrm>
            <a:off x="10584160" y="9821553"/>
            <a:ext cx="7315200" cy="338554"/>
          </a:xfrm>
          <a:prstGeom prst="rect">
            <a:avLst/>
          </a:prstGeom>
          <a:noFill/>
        </p:spPr>
        <p:txBody>
          <a:bodyPr wrap="square" rtlCol="0" anchor="ctr">
            <a:spAutoFit/>
          </a:bodyPr>
          <a:lstStyle/>
          <a:p>
            <a:pPr algn="r"/>
            <a:r>
              <a:rPr lang="en-US" sz="1600">
                <a:solidFill>
                  <a:schemeClr val="bg1"/>
                </a:solidFill>
                <a:latin typeface="+mj-lt"/>
                <a:cs typeface="Arial" panose="020B0604020202020204" pitchFamily="34" charset="0"/>
              </a:rPr>
              <a:t>Slide </a:t>
            </a:r>
            <a:fld id="{C1321DB3-DE9F-0546-B518-160DD489A812}" type="slidenum">
              <a:rPr lang="en-US" sz="1600" smtClean="0">
                <a:solidFill>
                  <a:schemeClr val="bg1"/>
                </a:solidFill>
                <a:latin typeface="+mj-lt"/>
                <a:cs typeface="Arial" panose="020B0604020202020204" pitchFamily="34" charset="0"/>
              </a:rPr>
              <a:t>3</a:t>
            </a:fld>
            <a:endParaRPr lang="en-US" sz="1600">
              <a:solidFill>
                <a:schemeClr val="bg1"/>
              </a:solidFill>
              <a:latin typeface="+mj-lt"/>
              <a:cs typeface="Arial" panose="020B0604020202020204" pitchFamily="34" charset="0"/>
            </a:endParaRPr>
          </a:p>
        </p:txBody>
      </p:sp>
      <p:pic>
        <p:nvPicPr>
          <p:cNvPr id="10" name="Picture 9" descr="A close up of a logo&#10;&#10;Description automatically generated">
            <a:extLst>
              <a:ext uri="{FF2B5EF4-FFF2-40B4-BE49-F238E27FC236}">
                <a16:creationId xmlns:a16="http://schemas.microsoft.com/office/drawing/2014/main" id="{94C4762C-DB88-294F-AB6F-95E2AEEDA9E0}"/>
              </a:ext>
            </a:extLst>
          </p:cNvPr>
          <p:cNvPicPr>
            <a:picLocks noChangeAspect="1"/>
          </p:cNvPicPr>
          <p:nvPr/>
        </p:nvPicPr>
        <p:blipFill rotWithShape="1">
          <a:blip r:embed="rId4">
            <a:extLst>
              <a:ext uri="{28A0092B-C50C-407E-A947-70E740481C1C}">
                <a14:useLocalDpi xmlns:a14="http://schemas.microsoft.com/office/drawing/2010/main" val="0"/>
              </a:ext>
            </a:extLst>
          </a:blip>
          <a:srcRect t="31818" b="34063"/>
          <a:stretch/>
        </p:blipFill>
        <p:spPr>
          <a:xfrm>
            <a:off x="14294224" y="1255069"/>
            <a:ext cx="3993776" cy="1362636"/>
          </a:xfrm>
          <a:prstGeom prst="rect">
            <a:avLst/>
          </a:prstGeom>
        </p:spPr>
      </p:pic>
    </p:spTree>
    <p:extLst>
      <p:ext uri="{BB962C8B-B14F-4D97-AF65-F5344CB8AC3E}">
        <p14:creationId xmlns:p14="http://schemas.microsoft.com/office/powerpoint/2010/main" val="26891154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13">
            <a:extLst>
              <a:ext uri="{FF2B5EF4-FFF2-40B4-BE49-F238E27FC236}">
                <a16:creationId xmlns:a16="http://schemas.microsoft.com/office/drawing/2014/main" id="{600734AE-8E9A-47B4-9E58-EA41D6C08E6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9" name="Rubrik 1">
            <a:extLst>
              <a:ext uri="{FF2B5EF4-FFF2-40B4-BE49-F238E27FC236}">
                <a16:creationId xmlns:a16="http://schemas.microsoft.com/office/drawing/2014/main" id="{B841BDC7-5587-42EC-B84A-EBDA61F7BD48}"/>
              </a:ext>
            </a:extLst>
          </p:cNvPr>
          <p:cNvSpPr txBox="1">
            <a:spLocks/>
          </p:cNvSpPr>
          <p:nvPr/>
        </p:nvSpPr>
        <p:spPr>
          <a:xfrm>
            <a:off x="0" y="1255069"/>
            <a:ext cx="18288000" cy="7848000"/>
          </a:xfrm>
          <a:prstGeom prst="rect">
            <a:avLst/>
          </a:prstGeom>
          <a:solidFill>
            <a:srgbClr val="1E1E1E"/>
          </a:solidFill>
          <a:effectLst>
            <a:outerShdw blurRad="50800" dist="38100" dir="2700000" algn="tl" rotWithShape="0">
              <a:prstClr val="black">
                <a:alpha val="40000"/>
              </a:prstClr>
            </a:outerShdw>
          </a:effectLst>
        </p:spPr>
        <p:txBody>
          <a:bodyPr vert="horz" lIns="1828800" tIns="914400" rIns="1828800" bIns="914400" rtlCol="0" anchor="t">
            <a:noAutofit/>
          </a:bodyPr>
          <a:lstStyle>
            <a:lvl1pPr algn="ctr" defTabSz="1371600" rtl="0" eaLnBrk="1" latinLnBrk="0" hangingPunct="1">
              <a:spcBef>
                <a:spcPct val="0"/>
              </a:spcBef>
              <a:buNone/>
              <a:defRPr sz="6600" kern="1200">
                <a:solidFill>
                  <a:schemeClr val="tx1"/>
                </a:solidFill>
                <a:latin typeface="+mj-lt"/>
                <a:ea typeface="+mj-ea"/>
                <a:cs typeface="+mj-cs"/>
              </a:defRPr>
            </a:lvl1pPr>
          </a:lstStyle>
          <a:p>
            <a:pPr algn="l"/>
            <a:r>
              <a:rPr lang="en-US" sz="4000" b="1" dirty="0">
                <a:solidFill>
                  <a:srgbClr val="CC0000"/>
                </a:solidFill>
                <a:latin typeface="Arial" panose="020B0604020202020204" pitchFamily="34" charset="0"/>
                <a:cs typeface="Arial" panose="020B0604020202020204" pitchFamily="34" charset="0"/>
              </a:rPr>
              <a:t>Precision versus Accuracy</a:t>
            </a:r>
            <a:endParaRPr lang="en-US" sz="2800" u="sng" dirty="0">
              <a:solidFill>
                <a:schemeClr val="bg1"/>
              </a:solidFill>
              <a:latin typeface="Arial" panose="020B0604020202020204" pitchFamily="34" charset="0"/>
              <a:cs typeface="Arial" panose="020B0604020202020204" pitchFamily="34" charset="0"/>
            </a:endParaRPr>
          </a:p>
        </p:txBody>
      </p:sp>
      <p:sp>
        <p:nvSpPr>
          <p:cNvPr id="10" name="Shape 60">
            <a:extLst>
              <a:ext uri="{FF2B5EF4-FFF2-40B4-BE49-F238E27FC236}">
                <a16:creationId xmlns:a16="http://schemas.microsoft.com/office/drawing/2014/main" id="{80C8F80C-0B8D-6B42-8AAC-E71440579774}"/>
              </a:ext>
            </a:extLst>
          </p:cNvPr>
          <p:cNvSpPr txBox="1">
            <a:spLocks/>
          </p:cNvSpPr>
          <p:nvPr/>
        </p:nvSpPr>
        <p:spPr>
          <a:xfrm>
            <a:off x="1011072" y="2986256"/>
            <a:ext cx="6339987" cy="5616620"/>
          </a:xfrm>
          <a:prstGeom prst="rect">
            <a:avLst/>
          </a:prstGeom>
          <a:noFill/>
          <a:ln>
            <a:noFill/>
          </a:ln>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a:spcBef>
                <a:spcPts val="0"/>
              </a:spcBef>
              <a:buClr>
                <a:schemeClr val="bg1"/>
              </a:buClr>
              <a:buSzPct val="100000"/>
              <a:buNone/>
            </a:pPr>
            <a:r>
              <a:rPr lang="en-US" sz="2800" dirty="0">
                <a:solidFill>
                  <a:srgbClr val="FFFFFF"/>
                </a:solidFill>
                <a:latin typeface="Roboto"/>
                <a:ea typeface="Roboto"/>
                <a:cs typeface="Roboto"/>
                <a:sym typeface="Roboto"/>
              </a:rPr>
              <a:t>In darts where the objective is to hit a single zone of the board repeatedly, both accuracy and precision are important </a:t>
            </a:r>
            <a:r>
              <a:rPr lang="en-US" sz="2800" b="1" dirty="0">
                <a:solidFill>
                  <a:srgbClr val="FFFFFF"/>
                </a:solidFill>
                <a:latin typeface="Roboto"/>
                <a:ea typeface="Roboto"/>
                <a:cs typeface="Roboto"/>
                <a:sym typeface="Roboto"/>
              </a:rPr>
              <a:t>–  </a:t>
            </a:r>
            <a:r>
              <a:rPr lang="en-US" sz="2800" dirty="0">
                <a:solidFill>
                  <a:srgbClr val="FFFFFF"/>
                </a:solidFill>
                <a:latin typeface="Roboto"/>
                <a:ea typeface="Roboto"/>
                <a:cs typeface="Roboto"/>
                <a:sym typeface="Roboto"/>
              </a:rPr>
              <a:t>using drones and automated custom software terrain imagery is captured </a:t>
            </a:r>
            <a:endParaRPr lang="en-US" sz="2800" b="1" dirty="0">
              <a:solidFill>
                <a:srgbClr val="FFFFFF"/>
              </a:solidFill>
              <a:latin typeface="Roboto"/>
              <a:ea typeface="Roboto"/>
              <a:cs typeface="Roboto"/>
              <a:sym typeface="Roboto"/>
            </a:endParaRPr>
          </a:p>
          <a:p>
            <a:pPr marL="114300" indent="0">
              <a:spcBef>
                <a:spcPts val="0"/>
              </a:spcBef>
              <a:buClr>
                <a:schemeClr val="bg1"/>
              </a:buClr>
              <a:buSzPct val="100000"/>
              <a:buNone/>
            </a:pPr>
            <a:endParaRPr lang="en-US" sz="2800" b="1" dirty="0">
              <a:solidFill>
                <a:srgbClr val="FFFFFF"/>
              </a:solidFill>
              <a:latin typeface="Roboto"/>
              <a:sym typeface="Roboto"/>
            </a:endParaRPr>
          </a:p>
          <a:p>
            <a:pPr marL="114300" indent="0">
              <a:spcBef>
                <a:spcPts val="0"/>
              </a:spcBef>
              <a:buClr>
                <a:schemeClr val="bg1"/>
              </a:buClr>
              <a:buSzPct val="100000"/>
              <a:buNone/>
            </a:pPr>
            <a:r>
              <a:rPr lang="en-US" sz="2400" b="1" dirty="0">
                <a:solidFill>
                  <a:srgbClr val="FFFFFF"/>
                </a:solidFill>
                <a:latin typeface="Roboto"/>
                <a:sym typeface="Roboto"/>
              </a:rPr>
              <a:t>Accuracy – </a:t>
            </a:r>
            <a:r>
              <a:rPr lang="en-US" sz="2400" dirty="0">
                <a:solidFill>
                  <a:srgbClr val="FFFFFF"/>
                </a:solidFill>
                <a:latin typeface="Roboto"/>
                <a:sym typeface="Roboto"/>
              </a:rPr>
              <a:t>Hitting the specified point on the board (bullseye, 20, </a:t>
            </a:r>
            <a:r>
              <a:rPr lang="en-US" sz="2400" dirty="0" err="1">
                <a:solidFill>
                  <a:srgbClr val="FFFFFF"/>
                </a:solidFill>
                <a:latin typeface="Roboto"/>
                <a:sym typeface="Roboto"/>
              </a:rPr>
              <a:t>tripple</a:t>
            </a:r>
            <a:r>
              <a:rPr lang="en-US" sz="2400" dirty="0">
                <a:solidFill>
                  <a:srgbClr val="FFFFFF"/>
                </a:solidFill>
                <a:latin typeface="Roboto"/>
                <a:sym typeface="Roboto"/>
              </a:rPr>
              <a:t> 2, etc.)</a:t>
            </a:r>
          </a:p>
          <a:p>
            <a:pPr marL="114300" indent="0">
              <a:spcBef>
                <a:spcPts val="0"/>
              </a:spcBef>
              <a:buClr>
                <a:schemeClr val="bg1"/>
              </a:buClr>
              <a:buSzPct val="100000"/>
              <a:buNone/>
            </a:pPr>
            <a:endParaRPr lang="en-US" sz="2400" b="1" dirty="0">
              <a:solidFill>
                <a:srgbClr val="FFFFFF"/>
              </a:solidFill>
              <a:latin typeface="Roboto"/>
              <a:sym typeface="Roboto"/>
            </a:endParaRPr>
          </a:p>
          <a:p>
            <a:pPr marL="114300" indent="0">
              <a:spcBef>
                <a:spcPts val="0"/>
              </a:spcBef>
              <a:buClr>
                <a:schemeClr val="bg1"/>
              </a:buClr>
              <a:buSzPct val="100000"/>
              <a:buNone/>
            </a:pPr>
            <a:r>
              <a:rPr lang="en-US" sz="2400" b="1" dirty="0">
                <a:solidFill>
                  <a:srgbClr val="FFFFFF"/>
                </a:solidFill>
                <a:latin typeface="Roboto"/>
                <a:sym typeface="Roboto"/>
              </a:rPr>
              <a:t>Precision  – </a:t>
            </a:r>
            <a:r>
              <a:rPr lang="en-US" sz="2400" dirty="0">
                <a:solidFill>
                  <a:srgbClr val="FFFFFF"/>
                </a:solidFill>
                <a:latin typeface="Roboto"/>
                <a:sym typeface="Roboto"/>
              </a:rPr>
              <a:t>Repeated contact of the same location on the board with each dart</a:t>
            </a:r>
            <a:br>
              <a:rPr lang="en-US" sz="2400" dirty="0">
                <a:solidFill>
                  <a:srgbClr val="FFFFFF"/>
                </a:solidFill>
                <a:latin typeface="Roboto"/>
                <a:sym typeface="Roboto"/>
              </a:rPr>
            </a:br>
            <a:endParaRPr lang="en-US" sz="2400" dirty="0">
              <a:solidFill>
                <a:srgbClr val="FFFFFF"/>
              </a:solidFill>
              <a:latin typeface="Roboto"/>
              <a:sym typeface="Roboto"/>
            </a:endParaRPr>
          </a:p>
          <a:p>
            <a:pPr marL="114300" indent="0">
              <a:spcBef>
                <a:spcPts val="0"/>
              </a:spcBef>
              <a:buClr>
                <a:schemeClr val="bg1"/>
              </a:buClr>
              <a:buSzPct val="100000"/>
              <a:buNone/>
            </a:pPr>
            <a:br>
              <a:rPr lang="en-US" sz="2400" dirty="0">
                <a:solidFill>
                  <a:srgbClr val="FFFFFF"/>
                </a:solidFill>
                <a:latin typeface="Roboto"/>
                <a:ea typeface="Roboto"/>
                <a:cs typeface="Roboto"/>
                <a:sym typeface="Roboto"/>
              </a:rPr>
            </a:br>
            <a:endParaRPr lang="en-US" sz="2400" dirty="0">
              <a:solidFill>
                <a:srgbClr val="FFFFFF"/>
              </a:solidFill>
              <a:latin typeface="Roboto"/>
              <a:ea typeface="Roboto"/>
              <a:cs typeface="Roboto"/>
              <a:sym typeface="Roboto"/>
            </a:endParaRPr>
          </a:p>
          <a:p>
            <a:pPr marL="114300" indent="0">
              <a:spcBef>
                <a:spcPts val="0"/>
              </a:spcBef>
              <a:buClr>
                <a:schemeClr val="bg1"/>
              </a:buClr>
              <a:buSzPct val="100000"/>
              <a:buNone/>
            </a:pPr>
            <a:endParaRPr lang="en-US" sz="2400" dirty="0">
              <a:solidFill>
                <a:srgbClr val="FFFFFF"/>
              </a:solidFill>
              <a:latin typeface="Roboto"/>
              <a:ea typeface="Roboto"/>
              <a:cs typeface="Roboto"/>
              <a:sym typeface="Roboto"/>
            </a:endParaRPr>
          </a:p>
        </p:txBody>
      </p:sp>
      <p:sp>
        <p:nvSpPr>
          <p:cNvPr id="3" name="Footer Placeholder 2">
            <a:extLst>
              <a:ext uri="{FF2B5EF4-FFF2-40B4-BE49-F238E27FC236}">
                <a16:creationId xmlns:a16="http://schemas.microsoft.com/office/drawing/2014/main" id="{8C359C22-AC58-1244-8CB4-BAFF36DAC608}"/>
              </a:ext>
            </a:extLst>
          </p:cNvPr>
          <p:cNvSpPr>
            <a:spLocks noGrp="1"/>
          </p:cNvSpPr>
          <p:nvPr>
            <p:ph type="ftr" sz="quarter" idx="11"/>
          </p:nvPr>
        </p:nvSpPr>
        <p:spPr/>
        <p:txBody>
          <a:bodyPr/>
          <a:lstStyle/>
          <a:p>
            <a:r>
              <a:rPr lang="en-US"/>
              <a:t>VRICON company confidential and proprietary</a:t>
            </a:r>
            <a:endParaRPr lang="sv-SE" dirty="0"/>
          </a:p>
        </p:txBody>
      </p:sp>
      <p:pic>
        <p:nvPicPr>
          <p:cNvPr id="4" name="Picture 3" descr="A close up of a clock&#10;&#10;Description automatically generated">
            <a:extLst>
              <a:ext uri="{FF2B5EF4-FFF2-40B4-BE49-F238E27FC236}">
                <a16:creationId xmlns:a16="http://schemas.microsoft.com/office/drawing/2014/main" id="{1C762A44-0EEC-B249-9B8A-B1B0A88E4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7638" y="3172292"/>
            <a:ext cx="9601675" cy="4472691"/>
          </a:xfrm>
          <a:prstGeom prst="rect">
            <a:avLst/>
          </a:prstGeom>
        </p:spPr>
      </p:pic>
      <p:pic>
        <p:nvPicPr>
          <p:cNvPr id="7" name="Picture 6" descr="A close up of a logo&#10;&#10;Description automatically generated">
            <a:extLst>
              <a:ext uri="{FF2B5EF4-FFF2-40B4-BE49-F238E27FC236}">
                <a16:creationId xmlns:a16="http://schemas.microsoft.com/office/drawing/2014/main" id="{31E230E9-6E51-B046-858F-0E649DC95D1E}"/>
              </a:ext>
            </a:extLst>
          </p:cNvPr>
          <p:cNvPicPr>
            <a:picLocks noChangeAspect="1"/>
          </p:cNvPicPr>
          <p:nvPr/>
        </p:nvPicPr>
        <p:blipFill rotWithShape="1">
          <a:blip r:embed="rId4">
            <a:extLst>
              <a:ext uri="{28A0092B-C50C-407E-A947-70E740481C1C}">
                <a14:useLocalDpi xmlns:a14="http://schemas.microsoft.com/office/drawing/2010/main" val="0"/>
              </a:ext>
            </a:extLst>
          </a:blip>
          <a:srcRect t="31818" b="34063"/>
          <a:stretch/>
        </p:blipFill>
        <p:spPr>
          <a:xfrm>
            <a:off x="14294224" y="1307043"/>
            <a:ext cx="3993776" cy="1362636"/>
          </a:xfrm>
          <a:prstGeom prst="rect">
            <a:avLst/>
          </a:prstGeom>
        </p:spPr>
      </p:pic>
    </p:spTree>
    <p:extLst>
      <p:ext uri="{BB962C8B-B14F-4D97-AF65-F5344CB8AC3E}">
        <p14:creationId xmlns:p14="http://schemas.microsoft.com/office/powerpoint/2010/main" val="3580575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13">
            <a:extLst>
              <a:ext uri="{FF2B5EF4-FFF2-40B4-BE49-F238E27FC236}">
                <a16:creationId xmlns:a16="http://schemas.microsoft.com/office/drawing/2014/main" id="{600734AE-8E9A-47B4-9E58-EA41D6C08E6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9" name="Rubrik 1">
            <a:extLst>
              <a:ext uri="{FF2B5EF4-FFF2-40B4-BE49-F238E27FC236}">
                <a16:creationId xmlns:a16="http://schemas.microsoft.com/office/drawing/2014/main" id="{B841BDC7-5587-42EC-B84A-EBDA61F7BD48}"/>
              </a:ext>
            </a:extLst>
          </p:cNvPr>
          <p:cNvSpPr txBox="1">
            <a:spLocks/>
          </p:cNvSpPr>
          <p:nvPr/>
        </p:nvSpPr>
        <p:spPr>
          <a:xfrm>
            <a:off x="0" y="1255069"/>
            <a:ext cx="18288000" cy="7848000"/>
          </a:xfrm>
          <a:prstGeom prst="rect">
            <a:avLst/>
          </a:prstGeom>
          <a:solidFill>
            <a:srgbClr val="1E1E1E"/>
          </a:solidFill>
          <a:effectLst>
            <a:outerShdw blurRad="50800" dist="38100" dir="2700000" algn="tl" rotWithShape="0">
              <a:prstClr val="black">
                <a:alpha val="40000"/>
              </a:prstClr>
            </a:outerShdw>
          </a:effectLst>
        </p:spPr>
        <p:txBody>
          <a:bodyPr vert="horz" lIns="1828800" tIns="914400" rIns="1828800" bIns="914400" rtlCol="0" anchor="t">
            <a:noAutofit/>
          </a:bodyPr>
          <a:lstStyle>
            <a:lvl1pPr algn="ctr" defTabSz="1371600" rtl="0" eaLnBrk="1" latinLnBrk="0" hangingPunct="1">
              <a:spcBef>
                <a:spcPct val="0"/>
              </a:spcBef>
              <a:buNone/>
              <a:defRPr sz="6600" kern="1200">
                <a:solidFill>
                  <a:schemeClr val="tx1"/>
                </a:solidFill>
                <a:latin typeface="+mj-lt"/>
                <a:ea typeface="+mj-ea"/>
                <a:cs typeface="+mj-cs"/>
              </a:defRPr>
            </a:lvl1pPr>
          </a:lstStyle>
          <a:p>
            <a:pPr algn="l"/>
            <a:r>
              <a:rPr lang="en-US" sz="4000" b="1" dirty="0">
                <a:solidFill>
                  <a:srgbClr val="CC0000"/>
                </a:solidFill>
                <a:latin typeface="Arial" panose="020B0604020202020204" pitchFamily="34" charset="0"/>
                <a:cs typeface="Arial" panose="020B0604020202020204" pitchFamily="34" charset="0"/>
              </a:rPr>
              <a:t>Does the distinction make a difference?</a:t>
            </a:r>
            <a:endParaRPr lang="en-US" sz="2800" u="sng" dirty="0">
              <a:solidFill>
                <a:schemeClr val="bg1"/>
              </a:solidFill>
              <a:latin typeface="Arial" panose="020B0604020202020204" pitchFamily="34" charset="0"/>
              <a:cs typeface="Arial" panose="020B0604020202020204" pitchFamily="34" charset="0"/>
            </a:endParaRPr>
          </a:p>
        </p:txBody>
      </p:sp>
      <p:sp>
        <p:nvSpPr>
          <p:cNvPr id="10" name="Shape 60">
            <a:extLst>
              <a:ext uri="{FF2B5EF4-FFF2-40B4-BE49-F238E27FC236}">
                <a16:creationId xmlns:a16="http://schemas.microsoft.com/office/drawing/2014/main" id="{80C8F80C-0B8D-6B42-8AAC-E71440579774}"/>
              </a:ext>
            </a:extLst>
          </p:cNvPr>
          <p:cNvSpPr txBox="1">
            <a:spLocks/>
          </p:cNvSpPr>
          <p:nvPr/>
        </p:nvSpPr>
        <p:spPr>
          <a:xfrm>
            <a:off x="614597" y="2986256"/>
            <a:ext cx="9054059" cy="5616620"/>
          </a:xfrm>
          <a:prstGeom prst="rect">
            <a:avLst/>
          </a:prstGeom>
          <a:noFill/>
          <a:ln>
            <a:noFill/>
          </a:ln>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a:spcBef>
                <a:spcPts val="0"/>
              </a:spcBef>
              <a:buClr>
                <a:schemeClr val="bg1"/>
              </a:buClr>
              <a:buSzPct val="100000"/>
              <a:buNone/>
            </a:pPr>
            <a:r>
              <a:rPr lang="en-US" sz="2800" b="1" dirty="0">
                <a:solidFill>
                  <a:srgbClr val="FFFFFF"/>
                </a:solidFill>
                <a:latin typeface="Roboto"/>
                <a:ea typeface="Roboto"/>
                <a:cs typeface="Roboto"/>
                <a:sym typeface="Roboto"/>
              </a:rPr>
              <a:t>Yes - Let’s look at a football situation…</a:t>
            </a:r>
          </a:p>
          <a:p>
            <a:pPr marL="114300" indent="0">
              <a:spcBef>
                <a:spcPts val="0"/>
              </a:spcBef>
              <a:buClr>
                <a:schemeClr val="bg1"/>
              </a:buClr>
              <a:buSzPct val="100000"/>
              <a:buNone/>
            </a:pPr>
            <a:endParaRPr lang="en-US" sz="2800" b="1" dirty="0">
              <a:solidFill>
                <a:srgbClr val="FFFFFF"/>
              </a:solidFill>
              <a:latin typeface="Roboto"/>
              <a:sym typeface="Roboto"/>
            </a:endParaRPr>
          </a:p>
          <a:p>
            <a:pPr marL="114300" indent="0">
              <a:spcBef>
                <a:spcPts val="0"/>
              </a:spcBef>
              <a:buClr>
                <a:schemeClr val="bg1"/>
              </a:buClr>
              <a:buSzPct val="100000"/>
              <a:buNone/>
            </a:pPr>
            <a:r>
              <a:rPr lang="en-US" sz="2800" dirty="0">
                <a:solidFill>
                  <a:srgbClr val="FFFFFF"/>
                </a:solidFill>
                <a:latin typeface="Roboto"/>
                <a:sym typeface="Roboto"/>
              </a:rPr>
              <a:t>	When the Referee places the ball on the field, he is able to use his (and the Wing Officials) judgement as to where the ball was at the instant the carrier’s knee or elbow touches the ground.  The issue is one of </a:t>
            </a:r>
            <a:r>
              <a:rPr lang="en-US" sz="2800" i="1" u="sng" dirty="0">
                <a:solidFill>
                  <a:srgbClr val="FFFFFF"/>
                </a:solidFill>
                <a:latin typeface="Roboto"/>
                <a:sym typeface="Roboto"/>
              </a:rPr>
              <a:t>accuracy</a:t>
            </a:r>
            <a:r>
              <a:rPr lang="en-US" sz="2800" dirty="0">
                <a:solidFill>
                  <a:srgbClr val="FFFFFF"/>
                </a:solidFill>
                <a:latin typeface="Roboto"/>
                <a:sym typeface="Roboto"/>
              </a:rPr>
              <a:t>, and it can be a game changer.</a:t>
            </a:r>
          </a:p>
          <a:p>
            <a:pPr marL="114300" indent="0">
              <a:spcBef>
                <a:spcPts val="0"/>
              </a:spcBef>
              <a:buClr>
                <a:schemeClr val="bg1"/>
              </a:buClr>
              <a:buSzPct val="100000"/>
              <a:buNone/>
            </a:pPr>
            <a:endParaRPr lang="en-US" sz="2800" dirty="0">
              <a:solidFill>
                <a:srgbClr val="FFFFFF"/>
              </a:solidFill>
              <a:latin typeface="Roboto"/>
              <a:sym typeface="Roboto"/>
            </a:endParaRPr>
          </a:p>
          <a:p>
            <a:pPr marL="114300" indent="0">
              <a:spcBef>
                <a:spcPts val="0"/>
              </a:spcBef>
              <a:buClr>
                <a:schemeClr val="bg1"/>
              </a:buClr>
              <a:buSzPct val="100000"/>
              <a:buNone/>
            </a:pPr>
            <a:r>
              <a:rPr lang="en-US" sz="2800" dirty="0">
                <a:solidFill>
                  <a:srgbClr val="FFFFFF"/>
                </a:solidFill>
                <a:latin typeface="Roboto"/>
                <a:sym typeface="Roboto"/>
              </a:rPr>
              <a:t>When a measurement is called for, the chains are marked within one link, and then moved to the ball site.  Migrating from the sideline by this method is an issue of </a:t>
            </a:r>
            <a:r>
              <a:rPr lang="en-US" sz="2800" i="1" u="sng" dirty="0">
                <a:solidFill>
                  <a:srgbClr val="FFFFFF"/>
                </a:solidFill>
                <a:latin typeface="Roboto"/>
                <a:sym typeface="Roboto"/>
              </a:rPr>
              <a:t>precision</a:t>
            </a:r>
            <a:r>
              <a:rPr lang="en-US" sz="2800" dirty="0">
                <a:solidFill>
                  <a:srgbClr val="FFFFFF"/>
                </a:solidFill>
                <a:latin typeface="Roboto"/>
                <a:sym typeface="Roboto"/>
              </a:rPr>
              <a:t> (i.e. repeatability) irrespective of whether the ball was placed correctly in the first place</a:t>
            </a:r>
            <a:endParaRPr lang="en-US" sz="2400" dirty="0">
              <a:solidFill>
                <a:srgbClr val="FFFFFF"/>
              </a:solidFill>
              <a:latin typeface="Roboto"/>
              <a:sym typeface="Roboto"/>
            </a:endParaRPr>
          </a:p>
          <a:p>
            <a:pPr marL="114300" indent="0">
              <a:spcBef>
                <a:spcPts val="0"/>
              </a:spcBef>
              <a:buClr>
                <a:schemeClr val="bg1"/>
              </a:buClr>
              <a:buSzPct val="100000"/>
              <a:buNone/>
            </a:pPr>
            <a:br>
              <a:rPr lang="en-US" sz="2400" dirty="0">
                <a:solidFill>
                  <a:srgbClr val="FFFFFF"/>
                </a:solidFill>
                <a:latin typeface="Roboto"/>
                <a:ea typeface="Roboto"/>
                <a:cs typeface="Roboto"/>
                <a:sym typeface="Roboto"/>
              </a:rPr>
            </a:br>
            <a:endParaRPr lang="en-US" sz="2400" dirty="0">
              <a:solidFill>
                <a:srgbClr val="FFFFFF"/>
              </a:solidFill>
              <a:latin typeface="Roboto"/>
              <a:ea typeface="Roboto"/>
              <a:cs typeface="Roboto"/>
              <a:sym typeface="Roboto"/>
            </a:endParaRPr>
          </a:p>
          <a:p>
            <a:pPr marL="114300" indent="0">
              <a:spcBef>
                <a:spcPts val="0"/>
              </a:spcBef>
              <a:buClr>
                <a:schemeClr val="bg1"/>
              </a:buClr>
              <a:buSzPct val="100000"/>
              <a:buNone/>
            </a:pPr>
            <a:endParaRPr lang="en-US" sz="2400" dirty="0">
              <a:solidFill>
                <a:srgbClr val="FFFFFF"/>
              </a:solidFill>
              <a:latin typeface="Roboto"/>
              <a:ea typeface="Roboto"/>
              <a:cs typeface="Roboto"/>
              <a:sym typeface="Roboto"/>
            </a:endParaRPr>
          </a:p>
        </p:txBody>
      </p:sp>
      <p:pic>
        <p:nvPicPr>
          <p:cNvPr id="5" name="Picture 4" descr="A picture containing grass, outdoor, sitting, little&#10;&#10;Description automatically generated">
            <a:extLst>
              <a:ext uri="{FF2B5EF4-FFF2-40B4-BE49-F238E27FC236}">
                <a16:creationId xmlns:a16="http://schemas.microsoft.com/office/drawing/2014/main" id="{9A33C2BC-390B-7E41-A1C8-297945F1B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4934" y="3119099"/>
            <a:ext cx="7074292" cy="4790549"/>
          </a:xfrm>
          <a:prstGeom prst="rect">
            <a:avLst/>
          </a:prstGeom>
        </p:spPr>
      </p:pic>
      <p:sp>
        <p:nvSpPr>
          <p:cNvPr id="6" name="TextBox 5">
            <a:extLst>
              <a:ext uri="{FF2B5EF4-FFF2-40B4-BE49-F238E27FC236}">
                <a16:creationId xmlns:a16="http://schemas.microsoft.com/office/drawing/2014/main" id="{2A094962-7D39-5145-9A75-458639741142}"/>
              </a:ext>
            </a:extLst>
          </p:cNvPr>
          <p:cNvSpPr txBox="1"/>
          <p:nvPr/>
        </p:nvSpPr>
        <p:spPr>
          <a:xfrm>
            <a:off x="779489" y="8933288"/>
            <a:ext cx="16182763" cy="507831"/>
          </a:xfrm>
          <a:prstGeom prst="rect">
            <a:avLst/>
          </a:prstGeom>
          <a:solidFill>
            <a:srgbClr val="FFAA00"/>
          </a:solidFill>
        </p:spPr>
        <p:txBody>
          <a:bodyPr wrap="none" rtlCol="0">
            <a:spAutoFit/>
          </a:bodyPr>
          <a:lstStyle/>
          <a:p>
            <a:r>
              <a:rPr lang="en-US" dirty="0"/>
              <a:t>The result can occasionally be comical as a placement which is off by several feet is measured to ½ inch.</a:t>
            </a:r>
          </a:p>
        </p:txBody>
      </p:sp>
      <p:pic>
        <p:nvPicPr>
          <p:cNvPr id="7" name="Picture 6" descr="A close up of a logo&#10;&#10;Description automatically generated">
            <a:extLst>
              <a:ext uri="{FF2B5EF4-FFF2-40B4-BE49-F238E27FC236}">
                <a16:creationId xmlns:a16="http://schemas.microsoft.com/office/drawing/2014/main" id="{A2F45E0C-FEE0-DE41-A0DC-9F391C47406F}"/>
              </a:ext>
            </a:extLst>
          </p:cNvPr>
          <p:cNvPicPr>
            <a:picLocks noChangeAspect="1"/>
          </p:cNvPicPr>
          <p:nvPr/>
        </p:nvPicPr>
        <p:blipFill rotWithShape="1">
          <a:blip r:embed="rId4">
            <a:extLst>
              <a:ext uri="{28A0092B-C50C-407E-A947-70E740481C1C}">
                <a14:useLocalDpi xmlns:a14="http://schemas.microsoft.com/office/drawing/2010/main" val="0"/>
              </a:ext>
            </a:extLst>
          </a:blip>
          <a:srcRect t="31818" b="34063"/>
          <a:stretch/>
        </p:blipFill>
        <p:spPr>
          <a:xfrm>
            <a:off x="14294224" y="1307043"/>
            <a:ext cx="3993776" cy="1362636"/>
          </a:xfrm>
          <a:prstGeom prst="rect">
            <a:avLst/>
          </a:prstGeom>
        </p:spPr>
      </p:pic>
    </p:spTree>
    <p:extLst>
      <p:ext uri="{BB962C8B-B14F-4D97-AF65-F5344CB8AC3E}">
        <p14:creationId xmlns:p14="http://schemas.microsoft.com/office/powerpoint/2010/main" val="1873265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600734AE-8E9A-47B4-9E58-EA41D6C08E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30" name="Rubrik 1">
            <a:extLst>
              <a:ext uri="{FF2B5EF4-FFF2-40B4-BE49-F238E27FC236}">
                <a16:creationId xmlns:a16="http://schemas.microsoft.com/office/drawing/2014/main" id="{B841BDC7-5587-42EC-B84A-EBDA61F7BD48}"/>
              </a:ext>
            </a:extLst>
          </p:cNvPr>
          <p:cNvSpPr txBox="1">
            <a:spLocks/>
          </p:cNvSpPr>
          <p:nvPr/>
        </p:nvSpPr>
        <p:spPr>
          <a:xfrm>
            <a:off x="0" y="1255069"/>
            <a:ext cx="18288000" cy="7848000"/>
          </a:xfrm>
          <a:prstGeom prst="rect">
            <a:avLst/>
          </a:prstGeom>
          <a:solidFill>
            <a:srgbClr val="1E1E1E"/>
          </a:solidFill>
          <a:effectLst>
            <a:outerShdw blurRad="50800" dist="38100" dir="2700000" algn="tl" rotWithShape="0">
              <a:prstClr val="black">
                <a:alpha val="40000"/>
              </a:prstClr>
            </a:outerShdw>
          </a:effectLst>
        </p:spPr>
        <p:txBody>
          <a:bodyPr vert="horz" lIns="1828800" tIns="914400" rIns="1828800" bIns="914400" rtlCol="0" anchor="t">
            <a:noAutofit/>
          </a:bodyPr>
          <a:lstStyle>
            <a:lvl1pPr algn="ctr" defTabSz="1371600" rtl="0" eaLnBrk="1" latinLnBrk="0" hangingPunct="1">
              <a:spcBef>
                <a:spcPct val="0"/>
              </a:spcBef>
              <a:buNone/>
              <a:defRPr sz="6600" kern="1200">
                <a:solidFill>
                  <a:schemeClr val="tx1"/>
                </a:solidFill>
                <a:latin typeface="+mj-lt"/>
                <a:ea typeface="+mj-ea"/>
                <a:cs typeface="+mj-cs"/>
              </a:defRPr>
            </a:lvl1pPr>
          </a:lstStyle>
          <a:p>
            <a:pPr algn="l"/>
            <a:r>
              <a:rPr lang="en-US" sz="4000" b="1" dirty="0">
                <a:solidFill>
                  <a:srgbClr val="CC0000"/>
                </a:solidFill>
                <a:latin typeface="Arial" panose="020B0604020202020204" pitchFamily="34" charset="0"/>
                <a:cs typeface="Arial" panose="020B0604020202020204" pitchFamily="34" charset="0"/>
              </a:rPr>
              <a:t>Implications of Accuracy for Foundation </a:t>
            </a:r>
            <a:r>
              <a:rPr lang="en-US" sz="4000" b="1">
                <a:solidFill>
                  <a:srgbClr val="CC0000"/>
                </a:solidFill>
                <a:latin typeface="Arial" panose="020B0604020202020204" pitchFamily="34" charset="0"/>
                <a:cs typeface="Arial" panose="020B0604020202020204" pitchFamily="34" charset="0"/>
              </a:rPr>
              <a:t>Data Applications</a:t>
            </a:r>
            <a:endParaRPr lang="en-US" sz="2800" u="sng" dirty="0">
              <a:solidFill>
                <a:schemeClr val="bg1"/>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07F73BD8-8EB5-43B1-97BA-8788FD6C0F6D}"/>
              </a:ext>
            </a:extLst>
          </p:cNvPr>
          <p:cNvCxnSpPr/>
          <p:nvPr/>
        </p:nvCxnSpPr>
        <p:spPr>
          <a:xfrm>
            <a:off x="0" y="9752012"/>
            <a:ext cx="18288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7">
            <a:extLst>
              <a:ext uri="{FF2B5EF4-FFF2-40B4-BE49-F238E27FC236}">
                <a16:creationId xmlns:a16="http://schemas.microsoft.com/office/drawing/2014/main" id="{531AADF9-45E3-4FA1-ACFF-18F3498DDE21}"/>
              </a:ext>
            </a:extLst>
          </p:cNvPr>
          <p:cNvCxnSpPr/>
          <p:nvPr/>
        </p:nvCxnSpPr>
        <p:spPr>
          <a:xfrm>
            <a:off x="1799184" y="2839244"/>
            <a:ext cx="7200000" cy="0"/>
          </a:xfrm>
          <a:prstGeom prst="line">
            <a:avLst/>
          </a:prstGeom>
          <a:ln w="6350">
            <a:solidFill>
              <a:srgbClr val="CC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9FD68D5-6358-4976-8D7D-F8D0ECD2B047}"/>
              </a:ext>
            </a:extLst>
          </p:cNvPr>
          <p:cNvSpPr txBox="1"/>
          <p:nvPr/>
        </p:nvSpPr>
        <p:spPr>
          <a:xfrm>
            <a:off x="91440" y="9824020"/>
            <a:ext cx="9144000" cy="338554"/>
          </a:xfrm>
          <a:prstGeom prst="rect">
            <a:avLst/>
          </a:prstGeom>
          <a:noFill/>
        </p:spPr>
        <p:txBody>
          <a:bodyPr wrap="square" rtlCol="0">
            <a:spAutoFit/>
          </a:bodyPr>
          <a:lstStyle/>
          <a:p>
            <a:r>
              <a:rPr lang="en-US" sz="1600" dirty="0">
                <a:solidFill>
                  <a:schemeClr val="bg1"/>
                </a:solidFill>
                <a:latin typeface="+mj-lt"/>
                <a:cs typeface="Arial" panose="020B0604020202020204" pitchFamily="34" charset="0"/>
              </a:rPr>
              <a:t>VRICON </a:t>
            </a:r>
            <a:r>
              <a:rPr lang="en-US" sz="1600" b="1" dirty="0">
                <a:solidFill>
                  <a:schemeClr val="bg1"/>
                </a:solidFill>
                <a:latin typeface="+mj-lt"/>
                <a:cs typeface="Arial" panose="020B0604020202020204" pitchFamily="34" charset="0"/>
              </a:rPr>
              <a:t>THE GLOBE IN 3D</a:t>
            </a:r>
          </a:p>
        </p:txBody>
      </p:sp>
      <p:sp>
        <p:nvSpPr>
          <p:cNvPr id="12" name="Shape 60">
            <a:extLst>
              <a:ext uri="{FF2B5EF4-FFF2-40B4-BE49-F238E27FC236}">
                <a16:creationId xmlns:a16="http://schemas.microsoft.com/office/drawing/2014/main" id="{80C8F80C-0B8D-6B42-8AAC-E71440579774}"/>
              </a:ext>
            </a:extLst>
          </p:cNvPr>
          <p:cNvSpPr txBox="1">
            <a:spLocks/>
          </p:cNvSpPr>
          <p:nvPr/>
        </p:nvSpPr>
        <p:spPr>
          <a:xfrm>
            <a:off x="444019" y="2997584"/>
            <a:ext cx="6339987" cy="4843232"/>
          </a:xfrm>
          <a:prstGeom prst="rect">
            <a:avLst/>
          </a:prstGeom>
          <a:noFill/>
          <a:ln>
            <a:noFill/>
          </a:ln>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a:spcBef>
                <a:spcPts val="0"/>
              </a:spcBef>
              <a:buClr>
                <a:schemeClr val="bg1"/>
              </a:buClr>
              <a:buSzPct val="100000"/>
              <a:buNone/>
            </a:pPr>
            <a:r>
              <a:rPr lang="en-US" sz="2800" b="1" dirty="0">
                <a:solidFill>
                  <a:schemeClr val="bg1"/>
                </a:solidFill>
              </a:rPr>
              <a:t>The situation is less comical when the issue is delivery of a payload</a:t>
            </a:r>
            <a:endParaRPr lang="en-US" sz="2800" b="1" dirty="0">
              <a:solidFill>
                <a:srgbClr val="FFFFFF"/>
              </a:solidFill>
              <a:latin typeface="Roboto"/>
              <a:ea typeface="Roboto"/>
              <a:cs typeface="Roboto"/>
              <a:sym typeface="Roboto"/>
            </a:endParaRPr>
          </a:p>
          <a:p>
            <a:pPr marL="857250" lvl="1" indent="-342900">
              <a:spcBef>
                <a:spcPts val="0"/>
              </a:spcBef>
              <a:buClr>
                <a:schemeClr val="bg1"/>
              </a:buClr>
              <a:buSzPct val="100000"/>
            </a:pPr>
            <a:r>
              <a:rPr lang="en-US" dirty="0">
                <a:solidFill>
                  <a:schemeClr val="bg1"/>
                </a:solidFill>
              </a:rPr>
              <a:t>the process of assigning real-world coordinates to each point of an image map. </a:t>
            </a:r>
          </a:p>
          <a:p>
            <a:pPr marL="857250" lvl="1" indent="-342900">
              <a:spcBef>
                <a:spcPts val="0"/>
              </a:spcBef>
              <a:buClr>
                <a:schemeClr val="bg1"/>
              </a:buClr>
              <a:buSzPct val="100000"/>
            </a:pPr>
            <a:endParaRPr lang="en-US" sz="2400" dirty="0">
              <a:solidFill>
                <a:schemeClr val="bg1"/>
              </a:solidFill>
              <a:latin typeface="Roboto"/>
              <a:sym typeface="Roboto"/>
            </a:endParaRPr>
          </a:p>
          <a:p>
            <a:pPr marL="114300" indent="0">
              <a:spcBef>
                <a:spcPts val="0"/>
              </a:spcBef>
              <a:buClr>
                <a:schemeClr val="bg1"/>
              </a:buClr>
              <a:buSzPct val="100000"/>
              <a:buNone/>
            </a:pPr>
            <a:r>
              <a:rPr lang="en-US" sz="2800" b="1" dirty="0">
                <a:solidFill>
                  <a:srgbClr val="FFFFFF"/>
                </a:solidFill>
                <a:latin typeface="Roboto"/>
                <a:ea typeface="Roboto"/>
                <a:cs typeface="Roboto"/>
                <a:sym typeface="Roboto"/>
              </a:rPr>
              <a:t>Control Points</a:t>
            </a:r>
          </a:p>
          <a:p>
            <a:pPr marL="857250" lvl="1">
              <a:spcBef>
                <a:spcPts val="0"/>
              </a:spcBef>
              <a:buClr>
                <a:schemeClr val="bg1"/>
              </a:buClr>
              <a:buSzPct val="100000"/>
            </a:pPr>
            <a:r>
              <a:rPr lang="en-US" dirty="0">
                <a:solidFill>
                  <a:srgbClr val="FFFFFF"/>
                </a:solidFill>
                <a:latin typeface="Roboto"/>
                <a:ea typeface="Roboto"/>
                <a:cs typeface="Roboto"/>
                <a:sym typeface="Roboto"/>
              </a:rPr>
              <a:t>Specific point locations that have been geolocated and their coordinates verified geospatially so that they can be used to correlate different image maps accurately</a:t>
            </a:r>
          </a:p>
        </p:txBody>
      </p:sp>
      <p:sp>
        <p:nvSpPr>
          <p:cNvPr id="13" name="TextBox 12">
            <a:extLst>
              <a:ext uri="{FF2B5EF4-FFF2-40B4-BE49-F238E27FC236}">
                <a16:creationId xmlns:a16="http://schemas.microsoft.com/office/drawing/2014/main" id="{D23C92E2-3C7D-4BB2-B208-A9DCA7423270}"/>
              </a:ext>
            </a:extLst>
          </p:cNvPr>
          <p:cNvSpPr txBox="1"/>
          <p:nvPr/>
        </p:nvSpPr>
        <p:spPr>
          <a:xfrm>
            <a:off x="10584160" y="9821553"/>
            <a:ext cx="7315200" cy="338554"/>
          </a:xfrm>
          <a:prstGeom prst="rect">
            <a:avLst/>
          </a:prstGeom>
          <a:noFill/>
        </p:spPr>
        <p:txBody>
          <a:bodyPr wrap="square" rtlCol="0" anchor="ctr">
            <a:spAutoFit/>
          </a:bodyPr>
          <a:lstStyle/>
          <a:p>
            <a:pPr algn="r"/>
            <a:r>
              <a:rPr lang="en-US" sz="1600" dirty="0">
                <a:solidFill>
                  <a:schemeClr val="bg1"/>
                </a:solidFill>
                <a:latin typeface="+mj-lt"/>
                <a:cs typeface="Arial" panose="020B0604020202020204" pitchFamily="34" charset="0"/>
              </a:rPr>
              <a:t>Slide </a:t>
            </a:r>
            <a:fld id="{C1321DB3-DE9F-0546-B518-160DD489A812}" type="slidenum">
              <a:rPr lang="en-US" sz="1600" smtClean="0">
                <a:solidFill>
                  <a:schemeClr val="bg1"/>
                </a:solidFill>
                <a:latin typeface="+mj-lt"/>
                <a:cs typeface="Arial" panose="020B0604020202020204" pitchFamily="34" charset="0"/>
              </a:rPr>
              <a:t>6</a:t>
            </a:fld>
            <a:endParaRPr lang="en-US" sz="1600" dirty="0">
              <a:solidFill>
                <a:schemeClr val="bg1"/>
              </a:solidFill>
              <a:latin typeface="+mj-lt"/>
              <a:cs typeface="Arial" panose="020B0604020202020204" pitchFamily="34" charset="0"/>
            </a:endParaRPr>
          </a:p>
        </p:txBody>
      </p:sp>
      <p:sp>
        <p:nvSpPr>
          <p:cNvPr id="6" name="Rectangle 5">
            <a:extLst>
              <a:ext uri="{FF2B5EF4-FFF2-40B4-BE49-F238E27FC236}">
                <a16:creationId xmlns:a16="http://schemas.microsoft.com/office/drawing/2014/main" id="{53449DE1-895B-BF4D-B075-BC5EB9CD629E}"/>
              </a:ext>
            </a:extLst>
          </p:cNvPr>
          <p:cNvSpPr/>
          <p:nvPr/>
        </p:nvSpPr>
        <p:spPr>
          <a:xfrm>
            <a:off x="9144000" y="6928836"/>
            <a:ext cx="9144000" cy="276999"/>
          </a:xfrm>
          <a:prstGeom prst="rect">
            <a:avLst/>
          </a:prstGeom>
        </p:spPr>
        <p:txBody>
          <a:bodyPr>
            <a:spAutoFit/>
          </a:bodyPr>
          <a:lstStyle/>
          <a:p>
            <a:r>
              <a:rPr lang="en-US" sz="1200" dirty="0">
                <a:latin typeface="Arial" panose="020B0604020202020204" pitchFamily="34" charset="0"/>
              </a:rPr>
              <a:t>The original uploader was </a:t>
            </a:r>
            <a:r>
              <a:rPr lang="en-US" sz="1200" dirty="0">
                <a:latin typeface="Arial" panose="020B0604020202020204" pitchFamily="34" charset="0"/>
                <a:hlinkClick r:id="rId4" tooltip="wikipedia:User:Rchoetzlein">
                  <a:extLst>
                    <a:ext uri="{A12FA001-AC4F-418D-AE19-62706E023703}">
                      <ahyp:hlinkClr xmlns:ahyp="http://schemas.microsoft.com/office/drawing/2018/hyperlinkcolor" val="tx"/>
                    </a:ext>
                  </a:extLst>
                </a:hlinkClick>
              </a:rPr>
              <a:t>Rchoetzlein</a:t>
            </a:r>
            <a:r>
              <a:rPr lang="en-US" sz="1200" dirty="0">
                <a:latin typeface="Arial" panose="020B0604020202020204" pitchFamily="34" charset="0"/>
              </a:rPr>
              <a:t> at </a:t>
            </a:r>
            <a:r>
              <a:rPr lang="en-US" sz="1200" dirty="0">
                <a:latin typeface="Arial" panose="020B0604020202020204" pitchFamily="34" charset="0"/>
                <a:hlinkClick r:id="rId5" tooltip="wikipedia:">
                  <a:extLst>
                    <a:ext uri="{A12FA001-AC4F-418D-AE19-62706E023703}">
                      <ahyp:hlinkClr xmlns:ahyp="http://schemas.microsoft.com/office/drawing/2018/hyperlinkcolor" val="tx"/>
                    </a:ext>
                  </a:extLst>
                </a:hlinkClick>
              </a:rPr>
              <a:t>English Wikipedia</a:t>
            </a:r>
            <a:r>
              <a:rPr lang="en-US" sz="1200" dirty="0">
                <a:latin typeface="Arial" panose="020B0604020202020204" pitchFamily="34" charset="0"/>
              </a:rPr>
              <a:t>. derivative work: </a:t>
            </a:r>
            <a:r>
              <a:rPr lang="en-US" sz="1200" dirty="0">
                <a:latin typeface="Arial" panose="020B0604020202020204" pitchFamily="34" charset="0"/>
                <a:hlinkClick r:id="rId6" tooltip="User:Lobsterbake (page does not exist)">
                  <a:extLst>
                    <a:ext uri="{A12FA001-AC4F-418D-AE19-62706E023703}">
                      <ahyp:hlinkClr xmlns:ahyp="http://schemas.microsoft.com/office/drawing/2018/hyperlinkcolor" val="tx"/>
                    </a:ext>
                  </a:extLst>
                </a:hlinkClick>
              </a:rPr>
              <a:t>Lobsterbake</a:t>
            </a:r>
            <a:r>
              <a:rPr lang="en-US" sz="1200" dirty="0">
                <a:latin typeface="Arial" panose="020B0604020202020204" pitchFamily="34" charset="0"/>
              </a:rPr>
              <a:t> (</a:t>
            </a:r>
            <a:r>
              <a:rPr lang="en-US" sz="1200" dirty="0">
                <a:latin typeface="Arial" panose="020B0604020202020204" pitchFamily="34" charset="0"/>
                <a:hlinkClick r:id="rId7" tooltip="User talk:Lobsterbake">
                  <a:extLst>
                    <a:ext uri="{A12FA001-AC4F-418D-AE19-62706E023703}">
                      <ahyp:hlinkClr xmlns:ahyp="http://schemas.microsoft.com/office/drawing/2018/hyperlinkcolor" val="tx"/>
                    </a:ext>
                  </a:extLst>
                </a:hlinkClick>
              </a:rPr>
              <a:t>talk</a:t>
            </a:r>
            <a:r>
              <a:rPr lang="en-US" sz="1200" dirty="0">
                <a:latin typeface="Arial" panose="020B0604020202020204" pitchFamily="34" charset="0"/>
              </a:rPr>
              <a:t>) - </a:t>
            </a:r>
            <a:r>
              <a:rPr lang="en-US" sz="1200" dirty="0">
                <a:latin typeface="Arial" panose="020B0604020202020204" pitchFamily="34" charset="0"/>
                <a:hlinkClick r:id="rId8" tooltip="File:Mesh overview.jpg (page does not exist)">
                  <a:extLst>
                    <a:ext uri="{A12FA001-AC4F-418D-AE19-62706E023703}">
                      <ahyp:hlinkClr xmlns:ahyp="http://schemas.microsoft.com/office/drawing/2018/hyperlinkcolor" val="tx"/>
                    </a:ext>
                  </a:extLst>
                </a:hlinkClick>
              </a:rPr>
              <a:t>Mesh_overview.jpg</a:t>
            </a:r>
            <a:endParaRPr lang="en-US" sz="1200" dirty="0"/>
          </a:p>
        </p:txBody>
      </p:sp>
      <p:sp>
        <p:nvSpPr>
          <p:cNvPr id="4" name="TextBox 3">
            <a:extLst>
              <a:ext uri="{FF2B5EF4-FFF2-40B4-BE49-F238E27FC236}">
                <a16:creationId xmlns:a16="http://schemas.microsoft.com/office/drawing/2014/main" id="{D084D5F8-FDC4-914F-B467-EEB2255536CA}"/>
              </a:ext>
            </a:extLst>
          </p:cNvPr>
          <p:cNvSpPr txBox="1"/>
          <p:nvPr/>
        </p:nvSpPr>
        <p:spPr>
          <a:xfrm>
            <a:off x="7876844" y="7960111"/>
            <a:ext cx="4185761" cy="507831"/>
          </a:xfrm>
          <a:prstGeom prst="rect">
            <a:avLst/>
          </a:prstGeom>
          <a:noFill/>
        </p:spPr>
        <p:txBody>
          <a:bodyPr wrap="none" rtlCol="0">
            <a:spAutoFit/>
          </a:bodyPr>
          <a:lstStyle/>
          <a:p>
            <a:r>
              <a:rPr lang="en-US" dirty="0">
                <a:solidFill>
                  <a:schemeClr val="bg1"/>
                </a:solidFill>
              </a:rPr>
              <a:t>Georeferencing Examples</a:t>
            </a:r>
          </a:p>
        </p:txBody>
      </p:sp>
      <p:pic>
        <p:nvPicPr>
          <p:cNvPr id="16" name="Picture 15">
            <a:extLst>
              <a:ext uri="{FF2B5EF4-FFF2-40B4-BE49-F238E27FC236}">
                <a16:creationId xmlns:a16="http://schemas.microsoft.com/office/drawing/2014/main" id="{3210213C-CAA6-8D48-9AD5-45B8DBC08299}"/>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7087269" y="4748521"/>
            <a:ext cx="6031303" cy="2799734"/>
          </a:xfrm>
          <a:prstGeom prst="rect">
            <a:avLst/>
          </a:prstGeom>
        </p:spPr>
      </p:pic>
      <p:pic>
        <p:nvPicPr>
          <p:cNvPr id="17" name="Picture 16">
            <a:extLst>
              <a:ext uri="{FF2B5EF4-FFF2-40B4-BE49-F238E27FC236}">
                <a16:creationId xmlns:a16="http://schemas.microsoft.com/office/drawing/2014/main" id="{4C4FF3AA-C072-F74F-9860-AD8ABA3DFA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06624" y="5393146"/>
            <a:ext cx="5337357" cy="3034795"/>
          </a:xfrm>
          <a:prstGeom prst="rect">
            <a:avLst/>
          </a:prstGeom>
        </p:spPr>
      </p:pic>
      <p:pic>
        <p:nvPicPr>
          <p:cNvPr id="18" name="Picture 17" descr="A close up of a logo&#10;&#10;Description automatically generated">
            <a:extLst>
              <a:ext uri="{FF2B5EF4-FFF2-40B4-BE49-F238E27FC236}">
                <a16:creationId xmlns:a16="http://schemas.microsoft.com/office/drawing/2014/main" id="{0706BEDF-E20E-364C-80B9-2DFD630979BB}"/>
              </a:ext>
            </a:extLst>
          </p:cNvPr>
          <p:cNvPicPr>
            <a:picLocks noChangeAspect="1"/>
          </p:cNvPicPr>
          <p:nvPr/>
        </p:nvPicPr>
        <p:blipFill rotWithShape="1">
          <a:blip r:embed="rId11">
            <a:extLst>
              <a:ext uri="{28A0092B-C50C-407E-A947-70E740481C1C}">
                <a14:useLocalDpi xmlns:a14="http://schemas.microsoft.com/office/drawing/2010/main" val="0"/>
              </a:ext>
            </a:extLst>
          </a:blip>
          <a:srcRect t="31818" b="34063"/>
          <a:stretch/>
        </p:blipFill>
        <p:spPr>
          <a:xfrm>
            <a:off x="15759953" y="229783"/>
            <a:ext cx="2528047" cy="862544"/>
          </a:xfrm>
          <a:prstGeom prst="rect">
            <a:avLst/>
          </a:prstGeom>
        </p:spPr>
      </p:pic>
    </p:spTree>
    <p:extLst>
      <p:ext uri="{BB962C8B-B14F-4D97-AF65-F5344CB8AC3E}">
        <p14:creationId xmlns:p14="http://schemas.microsoft.com/office/powerpoint/2010/main" val="35574136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600734AE-8E9A-47B4-9E58-EA41D6C08E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30" name="Rubrik 1">
            <a:extLst>
              <a:ext uri="{FF2B5EF4-FFF2-40B4-BE49-F238E27FC236}">
                <a16:creationId xmlns:a16="http://schemas.microsoft.com/office/drawing/2014/main" id="{B841BDC7-5587-42EC-B84A-EBDA61F7BD48}"/>
              </a:ext>
            </a:extLst>
          </p:cNvPr>
          <p:cNvSpPr txBox="1">
            <a:spLocks/>
          </p:cNvSpPr>
          <p:nvPr/>
        </p:nvSpPr>
        <p:spPr>
          <a:xfrm>
            <a:off x="0" y="1255069"/>
            <a:ext cx="18288000" cy="7848000"/>
          </a:xfrm>
          <a:prstGeom prst="rect">
            <a:avLst/>
          </a:prstGeom>
          <a:solidFill>
            <a:srgbClr val="1E1E1E"/>
          </a:solidFill>
          <a:effectLst>
            <a:outerShdw blurRad="50800" dist="38100" dir="2700000" algn="tl" rotWithShape="0">
              <a:prstClr val="black">
                <a:alpha val="40000"/>
              </a:prstClr>
            </a:outerShdw>
          </a:effectLst>
        </p:spPr>
        <p:txBody>
          <a:bodyPr vert="horz" lIns="1828800" tIns="914400" rIns="1828800" bIns="914400" rtlCol="0" anchor="t">
            <a:noAutofit/>
          </a:bodyPr>
          <a:lstStyle>
            <a:lvl1pPr algn="ctr" defTabSz="1371600" rtl="0" eaLnBrk="1" latinLnBrk="0" hangingPunct="1">
              <a:spcBef>
                <a:spcPct val="0"/>
              </a:spcBef>
              <a:buNone/>
              <a:defRPr sz="6600" kern="1200">
                <a:solidFill>
                  <a:schemeClr val="tx1"/>
                </a:solidFill>
                <a:latin typeface="+mj-lt"/>
                <a:ea typeface="+mj-ea"/>
                <a:cs typeface="+mj-cs"/>
              </a:defRPr>
            </a:lvl1pPr>
          </a:lstStyle>
          <a:p>
            <a:pPr algn="l"/>
            <a:r>
              <a:rPr lang="en-US" sz="4000" b="1" dirty="0">
                <a:solidFill>
                  <a:srgbClr val="CC0000"/>
                </a:solidFill>
                <a:latin typeface="Arial" panose="020B0604020202020204" pitchFamily="34" charset="0"/>
                <a:cs typeface="Arial" panose="020B0604020202020204" pitchFamily="34" charset="0"/>
              </a:rPr>
              <a:t>Georeferencing</a:t>
            </a:r>
            <a:endParaRPr lang="en-US" sz="2800" u="sng" dirty="0">
              <a:solidFill>
                <a:schemeClr val="bg1"/>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07F73BD8-8EB5-43B1-97BA-8788FD6C0F6D}"/>
              </a:ext>
            </a:extLst>
          </p:cNvPr>
          <p:cNvCxnSpPr/>
          <p:nvPr/>
        </p:nvCxnSpPr>
        <p:spPr>
          <a:xfrm>
            <a:off x="0" y="9752012"/>
            <a:ext cx="18288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7">
            <a:extLst>
              <a:ext uri="{FF2B5EF4-FFF2-40B4-BE49-F238E27FC236}">
                <a16:creationId xmlns:a16="http://schemas.microsoft.com/office/drawing/2014/main" id="{531AADF9-45E3-4FA1-ACFF-18F3498DDE21}"/>
              </a:ext>
            </a:extLst>
          </p:cNvPr>
          <p:cNvCxnSpPr/>
          <p:nvPr/>
        </p:nvCxnSpPr>
        <p:spPr>
          <a:xfrm>
            <a:off x="1799184" y="2839244"/>
            <a:ext cx="7200000" cy="0"/>
          </a:xfrm>
          <a:prstGeom prst="line">
            <a:avLst/>
          </a:prstGeom>
          <a:ln w="6350">
            <a:solidFill>
              <a:srgbClr val="CC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9FD68D5-6358-4976-8D7D-F8D0ECD2B047}"/>
              </a:ext>
            </a:extLst>
          </p:cNvPr>
          <p:cNvSpPr txBox="1"/>
          <p:nvPr/>
        </p:nvSpPr>
        <p:spPr>
          <a:xfrm>
            <a:off x="91440" y="9824020"/>
            <a:ext cx="9144000" cy="338554"/>
          </a:xfrm>
          <a:prstGeom prst="rect">
            <a:avLst/>
          </a:prstGeom>
          <a:noFill/>
        </p:spPr>
        <p:txBody>
          <a:bodyPr wrap="square" rtlCol="0">
            <a:spAutoFit/>
          </a:bodyPr>
          <a:lstStyle/>
          <a:p>
            <a:r>
              <a:rPr lang="en-US" sz="1600" dirty="0">
                <a:solidFill>
                  <a:schemeClr val="bg1"/>
                </a:solidFill>
                <a:latin typeface="+mj-lt"/>
                <a:cs typeface="Arial" panose="020B0604020202020204" pitchFamily="34" charset="0"/>
              </a:rPr>
              <a:t>VRICON </a:t>
            </a:r>
            <a:r>
              <a:rPr lang="en-US" sz="1600" b="1" dirty="0">
                <a:solidFill>
                  <a:schemeClr val="bg1"/>
                </a:solidFill>
                <a:latin typeface="+mj-lt"/>
                <a:cs typeface="Arial" panose="020B0604020202020204" pitchFamily="34" charset="0"/>
              </a:rPr>
              <a:t>THE GLOBE IN 3D</a:t>
            </a:r>
          </a:p>
        </p:txBody>
      </p:sp>
      <p:sp>
        <p:nvSpPr>
          <p:cNvPr id="12" name="Shape 60">
            <a:extLst>
              <a:ext uri="{FF2B5EF4-FFF2-40B4-BE49-F238E27FC236}">
                <a16:creationId xmlns:a16="http://schemas.microsoft.com/office/drawing/2014/main" id="{80C8F80C-0B8D-6B42-8AAC-E71440579774}"/>
              </a:ext>
            </a:extLst>
          </p:cNvPr>
          <p:cNvSpPr txBox="1">
            <a:spLocks/>
          </p:cNvSpPr>
          <p:nvPr/>
        </p:nvSpPr>
        <p:spPr>
          <a:xfrm>
            <a:off x="444019" y="2997584"/>
            <a:ext cx="6339987" cy="4843232"/>
          </a:xfrm>
          <a:prstGeom prst="rect">
            <a:avLst/>
          </a:prstGeom>
          <a:noFill/>
          <a:ln>
            <a:noFill/>
          </a:ln>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a:spcBef>
                <a:spcPts val="0"/>
              </a:spcBef>
              <a:buClr>
                <a:schemeClr val="bg1"/>
              </a:buClr>
              <a:buSzPct val="100000"/>
              <a:buNone/>
            </a:pPr>
            <a:r>
              <a:rPr lang="en-US" sz="2800" b="1" dirty="0">
                <a:solidFill>
                  <a:schemeClr val="bg1"/>
                </a:solidFill>
              </a:rPr>
              <a:t>Georeferencing</a:t>
            </a:r>
            <a:endParaRPr lang="en-US" sz="2800" b="1" dirty="0">
              <a:solidFill>
                <a:srgbClr val="FFFFFF"/>
              </a:solidFill>
              <a:latin typeface="Roboto"/>
              <a:ea typeface="Roboto"/>
              <a:cs typeface="Roboto"/>
              <a:sym typeface="Roboto"/>
            </a:endParaRPr>
          </a:p>
          <a:p>
            <a:pPr marL="857250" lvl="1" indent="-342900">
              <a:spcBef>
                <a:spcPts val="0"/>
              </a:spcBef>
              <a:buClr>
                <a:schemeClr val="bg1"/>
              </a:buClr>
              <a:buSzPct val="100000"/>
            </a:pPr>
            <a:r>
              <a:rPr lang="en-US" dirty="0">
                <a:solidFill>
                  <a:schemeClr val="bg1"/>
                </a:solidFill>
              </a:rPr>
              <a:t>the process of assigning real-world coordinates to each point of an image, map or mesh. </a:t>
            </a:r>
          </a:p>
          <a:p>
            <a:pPr marL="857250" lvl="1" indent="-342900">
              <a:spcBef>
                <a:spcPts val="0"/>
              </a:spcBef>
              <a:buClr>
                <a:schemeClr val="bg1"/>
              </a:buClr>
              <a:buSzPct val="100000"/>
            </a:pPr>
            <a:endParaRPr lang="en-US" sz="2400" dirty="0">
              <a:solidFill>
                <a:schemeClr val="bg1"/>
              </a:solidFill>
              <a:latin typeface="Roboto"/>
              <a:sym typeface="Roboto"/>
            </a:endParaRPr>
          </a:p>
          <a:p>
            <a:pPr marL="114300" indent="0">
              <a:spcBef>
                <a:spcPts val="0"/>
              </a:spcBef>
              <a:buClr>
                <a:schemeClr val="bg1"/>
              </a:buClr>
              <a:buSzPct val="100000"/>
              <a:buNone/>
            </a:pPr>
            <a:r>
              <a:rPr lang="en-US" sz="2800" b="1" dirty="0">
                <a:solidFill>
                  <a:srgbClr val="FFFFFF"/>
                </a:solidFill>
                <a:latin typeface="Roboto"/>
                <a:ea typeface="Roboto"/>
                <a:cs typeface="Roboto"/>
                <a:sym typeface="Roboto"/>
              </a:rPr>
              <a:t>Control Points</a:t>
            </a:r>
          </a:p>
          <a:p>
            <a:pPr marL="857250" lvl="1">
              <a:spcBef>
                <a:spcPts val="0"/>
              </a:spcBef>
              <a:buClr>
                <a:schemeClr val="bg1"/>
              </a:buClr>
              <a:buSzPct val="100000"/>
            </a:pPr>
            <a:r>
              <a:rPr lang="en-US" dirty="0">
                <a:solidFill>
                  <a:srgbClr val="FFFFFF"/>
                </a:solidFill>
                <a:latin typeface="Roboto"/>
                <a:ea typeface="Roboto"/>
                <a:cs typeface="Roboto"/>
                <a:sym typeface="Roboto"/>
              </a:rPr>
              <a:t>Specific point locations that have been geolocated and their coordinates verified geospatially so that they can be used to correlate different image maps accurately</a:t>
            </a:r>
          </a:p>
        </p:txBody>
      </p:sp>
      <p:sp>
        <p:nvSpPr>
          <p:cNvPr id="13" name="TextBox 12">
            <a:extLst>
              <a:ext uri="{FF2B5EF4-FFF2-40B4-BE49-F238E27FC236}">
                <a16:creationId xmlns:a16="http://schemas.microsoft.com/office/drawing/2014/main" id="{D23C92E2-3C7D-4BB2-B208-A9DCA7423270}"/>
              </a:ext>
            </a:extLst>
          </p:cNvPr>
          <p:cNvSpPr txBox="1"/>
          <p:nvPr/>
        </p:nvSpPr>
        <p:spPr>
          <a:xfrm>
            <a:off x="10584160" y="9821553"/>
            <a:ext cx="7315200" cy="338554"/>
          </a:xfrm>
          <a:prstGeom prst="rect">
            <a:avLst/>
          </a:prstGeom>
          <a:noFill/>
        </p:spPr>
        <p:txBody>
          <a:bodyPr wrap="square" rtlCol="0" anchor="ctr">
            <a:spAutoFit/>
          </a:bodyPr>
          <a:lstStyle/>
          <a:p>
            <a:pPr algn="r"/>
            <a:r>
              <a:rPr lang="en-US" sz="1600" dirty="0">
                <a:solidFill>
                  <a:schemeClr val="bg1"/>
                </a:solidFill>
                <a:latin typeface="+mj-lt"/>
                <a:cs typeface="Arial" panose="020B0604020202020204" pitchFamily="34" charset="0"/>
              </a:rPr>
              <a:t>Slide </a:t>
            </a:r>
            <a:fld id="{C1321DB3-DE9F-0546-B518-160DD489A812}" type="slidenum">
              <a:rPr lang="en-US" sz="1600" smtClean="0">
                <a:solidFill>
                  <a:schemeClr val="bg1"/>
                </a:solidFill>
                <a:latin typeface="+mj-lt"/>
                <a:cs typeface="Arial" panose="020B0604020202020204" pitchFamily="34" charset="0"/>
              </a:rPr>
              <a:t>7</a:t>
            </a:fld>
            <a:endParaRPr lang="en-US" sz="1600" dirty="0">
              <a:solidFill>
                <a:schemeClr val="bg1"/>
              </a:solidFill>
              <a:latin typeface="+mj-lt"/>
              <a:cs typeface="Arial" panose="020B0604020202020204" pitchFamily="34" charset="0"/>
            </a:endParaRPr>
          </a:p>
        </p:txBody>
      </p:sp>
      <p:sp>
        <p:nvSpPr>
          <p:cNvPr id="6" name="Rectangle 5">
            <a:extLst>
              <a:ext uri="{FF2B5EF4-FFF2-40B4-BE49-F238E27FC236}">
                <a16:creationId xmlns:a16="http://schemas.microsoft.com/office/drawing/2014/main" id="{53449DE1-895B-BF4D-B075-BC5EB9CD629E}"/>
              </a:ext>
            </a:extLst>
          </p:cNvPr>
          <p:cNvSpPr/>
          <p:nvPr/>
        </p:nvSpPr>
        <p:spPr>
          <a:xfrm>
            <a:off x="9144000" y="6928836"/>
            <a:ext cx="9144000" cy="276999"/>
          </a:xfrm>
          <a:prstGeom prst="rect">
            <a:avLst/>
          </a:prstGeom>
        </p:spPr>
        <p:txBody>
          <a:bodyPr>
            <a:spAutoFit/>
          </a:bodyPr>
          <a:lstStyle/>
          <a:p>
            <a:r>
              <a:rPr lang="en-US" sz="1200" dirty="0">
                <a:latin typeface="Arial" panose="020B0604020202020204" pitchFamily="34" charset="0"/>
              </a:rPr>
              <a:t>The original uploader was </a:t>
            </a:r>
            <a:r>
              <a:rPr lang="en-US" sz="1200" dirty="0">
                <a:latin typeface="Arial" panose="020B0604020202020204" pitchFamily="34" charset="0"/>
                <a:hlinkClick r:id="rId4" tooltip="wikipedia:User:Rchoetzlein">
                  <a:extLst>
                    <a:ext uri="{A12FA001-AC4F-418D-AE19-62706E023703}">
                      <ahyp:hlinkClr xmlns:ahyp="http://schemas.microsoft.com/office/drawing/2018/hyperlinkcolor" val="tx"/>
                    </a:ext>
                  </a:extLst>
                </a:hlinkClick>
              </a:rPr>
              <a:t>Rchoetzlein</a:t>
            </a:r>
            <a:r>
              <a:rPr lang="en-US" sz="1200" dirty="0">
                <a:latin typeface="Arial" panose="020B0604020202020204" pitchFamily="34" charset="0"/>
              </a:rPr>
              <a:t> at </a:t>
            </a:r>
            <a:r>
              <a:rPr lang="en-US" sz="1200" dirty="0">
                <a:latin typeface="Arial" panose="020B0604020202020204" pitchFamily="34" charset="0"/>
                <a:hlinkClick r:id="rId5" tooltip="wikipedia:">
                  <a:extLst>
                    <a:ext uri="{A12FA001-AC4F-418D-AE19-62706E023703}">
                      <ahyp:hlinkClr xmlns:ahyp="http://schemas.microsoft.com/office/drawing/2018/hyperlinkcolor" val="tx"/>
                    </a:ext>
                  </a:extLst>
                </a:hlinkClick>
              </a:rPr>
              <a:t>English Wikipedia</a:t>
            </a:r>
            <a:r>
              <a:rPr lang="en-US" sz="1200" dirty="0">
                <a:latin typeface="Arial" panose="020B0604020202020204" pitchFamily="34" charset="0"/>
              </a:rPr>
              <a:t>. derivative work: </a:t>
            </a:r>
            <a:r>
              <a:rPr lang="en-US" sz="1200" dirty="0">
                <a:latin typeface="Arial" panose="020B0604020202020204" pitchFamily="34" charset="0"/>
                <a:hlinkClick r:id="rId6" tooltip="User:Lobsterbake (page does not exist)">
                  <a:extLst>
                    <a:ext uri="{A12FA001-AC4F-418D-AE19-62706E023703}">
                      <ahyp:hlinkClr xmlns:ahyp="http://schemas.microsoft.com/office/drawing/2018/hyperlinkcolor" val="tx"/>
                    </a:ext>
                  </a:extLst>
                </a:hlinkClick>
              </a:rPr>
              <a:t>Lobsterbake</a:t>
            </a:r>
            <a:r>
              <a:rPr lang="en-US" sz="1200" dirty="0">
                <a:latin typeface="Arial" panose="020B0604020202020204" pitchFamily="34" charset="0"/>
              </a:rPr>
              <a:t> (</a:t>
            </a:r>
            <a:r>
              <a:rPr lang="en-US" sz="1200" dirty="0">
                <a:latin typeface="Arial" panose="020B0604020202020204" pitchFamily="34" charset="0"/>
                <a:hlinkClick r:id="rId7" tooltip="User talk:Lobsterbake">
                  <a:extLst>
                    <a:ext uri="{A12FA001-AC4F-418D-AE19-62706E023703}">
                      <ahyp:hlinkClr xmlns:ahyp="http://schemas.microsoft.com/office/drawing/2018/hyperlinkcolor" val="tx"/>
                    </a:ext>
                  </a:extLst>
                </a:hlinkClick>
              </a:rPr>
              <a:t>talk</a:t>
            </a:r>
            <a:r>
              <a:rPr lang="en-US" sz="1200" dirty="0">
                <a:latin typeface="Arial" panose="020B0604020202020204" pitchFamily="34" charset="0"/>
              </a:rPr>
              <a:t>) - </a:t>
            </a:r>
            <a:r>
              <a:rPr lang="en-US" sz="1200" dirty="0">
                <a:latin typeface="Arial" panose="020B0604020202020204" pitchFamily="34" charset="0"/>
                <a:hlinkClick r:id="rId8" tooltip="File:Mesh overview.jpg (page does not exist)">
                  <a:extLst>
                    <a:ext uri="{A12FA001-AC4F-418D-AE19-62706E023703}">
                      <ahyp:hlinkClr xmlns:ahyp="http://schemas.microsoft.com/office/drawing/2018/hyperlinkcolor" val="tx"/>
                    </a:ext>
                  </a:extLst>
                </a:hlinkClick>
              </a:rPr>
              <a:t>Mesh_overview.jpg</a:t>
            </a:r>
            <a:endParaRPr lang="en-US" sz="1200" dirty="0"/>
          </a:p>
        </p:txBody>
      </p:sp>
      <p:pic>
        <p:nvPicPr>
          <p:cNvPr id="3" name="Picture 2" descr="A close up of a map&#10;&#10;Description automatically generated">
            <a:extLst>
              <a:ext uri="{FF2B5EF4-FFF2-40B4-BE49-F238E27FC236}">
                <a16:creationId xmlns:a16="http://schemas.microsoft.com/office/drawing/2014/main" id="{708570CD-FBD8-1846-A186-0B892D3009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99184" y="1660046"/>
            <a:ext cx="6687995" cy="3663560"/>
          </a:xfrm>
          <a:prstGeom prst="rect">
            <a:avLst/>
          </a:prstGeom>
        </p:spPr>
      </p:pic>
      <p:sp>
        <p:nvSpPr>
          <p:cNvPr id="4" name="TextBox 3">
            <a:extLst>
              <a:ext uri="{FF2B5EF4-FFF2-40B4-BE49-F238E27FC236}">
                <a16:creationId xmlns:a16="http://schemas.microsoft.com/office/drawing/2014/main" id="{D084D5F8-FDC4-914F-B467-EEB2255536CA}"/>
              </a:ext>
            </a:extLst>
          </p:cNvPr>
          <p:cNvSpPr txBox="1"/>
          <p:nvPr/>
        </p:nvSpPr>
        <p:spPr>
          <a:xfrm>
            <a:off x="7876844" y="7960111"/>
            <a:ext cx="4185761" cy="507831"/>
          </a:xfrm>
          <a:prstGeom prst="rect">
            <a:avLst/>
          </a:prstGeom>
          <a:noFill/>
        </p:spPr>
        <p:txBody>
          <a:bodyPr wrap="none" rtlCol="0">
            <a:spAutoFit/>
          </a:bodyPr>
          <a:lstStyle/>
          <a:p>
            <a:r>
              <a:rPr lang="en-US" dirty="0">
                <a:solidFill>
                  <a:schemeClr val="bg1"/>
                </a:solidFill>
              </a:rPr>
              <a:t>Georeferencing Examples</a:t>
            </a:r>
          </a:p>
        </p:txBody>
      </p:sp>
      <p:pic>
        <p:nvPicPr>
          <p:cNvPr id="16" name="Picture 15">
            <a:extLst>
              <a:ext uri="{FF2B5EF4-FFF2-40B4-BE49-F238E27FC236}">
                <a16:creationId xmlns:a16="http://schemas.microsoft.com/office/drawing/2014/main" id="{3210213C-CAA6-8D48-9AD5-45B8DBC08299}"/>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7087269" y="4748521"/>
            <a:ext cx="6031303" cy="2799734"/>
          </a:xfrm>
          <a:prstGeom prst="rect">
            <a:avLst/>
          </a:prstGeom>
        </p:spPr>
      </p:pic>
      <p:pic>
        <p:nvPicPr>
          <p:cNvPr id="17" name="Picture 16">
            <a:extLst>
              <a:ext uri="{FF2B5EF4-FFF2-40B4-BE49-F238E27FC236}">
                <a16:creationId xmlns:a16="http://schemas.microsoft.com/office/drawing/2014/main" id="{4C4FF3AA-C072-F74F-9860-AD8ABA3DFA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506624" y="5393146"/>
            <a:ext cx="5337357" cy="3034795"/>
          </a:xfrm>
          <a:prstGeom prst="rect">
            <a:avLst/>
          </a:prstGeom>
        </p:spPr>
      </p:pic>
      <p:pic>
        <p:nvPicPr>
          <p:cNvPr id="18" name="Picture 17" descr="A close up of a logo&#10;&#10;Description automatically generated">
            <a:extLst>
              <a:ext uri="{FF2B5EF4-FFF2-40B4-BE49-F238E27FC236}">
                <a16:creationId xmlns:a16="http://schemas.microsoft.com/office/drawing/2014/main" id="{E53C8B48-A809-1F42-81E0-9A83938136F4}"/>
              </a:ext>
            </a:extLst>
          </p:cNvPr>
          <p:cNvPicPr>
            <a:picLocks noChangeAspect="1"/>
          </p:cNvPicPr>
          <p:nvPr/>
        </p:nvPicPr>
        <p:blipFill rotWithShape="1">
          <a:blip r:embed="rId12">
            <a:extLst>
              <a:ext uri="{28A0092B-C50C-407E-A947-70E740481C1C}">
                <a14:useLocalDpi xmlns:a14="http://schemas.microsoft.com/office/drawing/2010/main" val="0"/>
              </a:ext>
            </a:extLst>
          </a:blip>
          <a:srcRect t="31818" b="34063"/>
          <a:stretch/>
        </p:blipFill>
        <p:spPr>
          <a:xfrm>
            <a:off x="15687179" y="162439"/>
            <a:ext cx="2600821" cy="887374"/>
          </a:xfrm>
          <a:prstGeom prst="rect">
            <a:avLst/>
          </a:prstGeom>
        </p:spPr>
      </p:pic>
    </p:spTree>
    <p:extLst>
      <p:ext uri="{BB962C8B-B14F-4D97-AF65-F5344CB8AC3E}">
        <p14:creationId xmlns:p14="http://schemas.microsoft.com/office/powerpoint/2010/main" val="5660323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C5FDDEB4-CDD1-40D3-AC92-7C20669CC6D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8288000" cy="10287000"/>
          </a:xfrm>
          <a:prstGeom prst="rect">
            <a:avLst/>
          </a:prstGeom>
        </p:spPr>
      </p:pic>
      <p:pic>
        <p:nvPicPr>
          <p:cNvPr id="15" name="Bildobjekt 14" descr="En bild som visar dator, bärbar dator, full av färg, inomhus&#10;&#10;Automatiskt genererad beskrivning">
            <a:extLst>
              <a:ext uri="{FF2B5EF4-FFF2-40B4-BE49-F238E27FC236}">
                <a16:creationId xmlns:a16="http://schemas.microsoft.com/office/drawing/2014/main" id="{CD9A61AF-1968-4609-8B74-6BE6412CEC0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
          <a:stretch/>
        </p:blipFill>
        <p:spPr>
          <a:xfrm>
            <a:off x="0" y="0"/>
            <a:ext cx="14688000" cy="10287000"/>
          </a:xfrm>
          <a:prstGeom prst="rect">
            <a:avLst/>
          </a:prstGeom>
        </p:spPr>
      </p:pic>
      <p:pic>
        <p:nvPicPr>
          <p:cNvPr id="19" name="Bildobjekt 18" descr="En bild som visar byggnad&#10;&#10;Automatiskt genererad beskrivning">
            <a:extLst>
              <a:ext uri="{FF2B5EF4-FFF2-40B4-BE49-F238E27FC236}">
                <a16:creationId xmlns:a16="http://schemas.microsoft.com/office/drawing/2014/main" id="{9F0294F9-8769-48FC-9499-EE58333E73C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0"/>
            <a:ext cx="11088000" cy="10287000"/>
          </a:xfrm>
          <a:prstGeom prst="rect">
            <a:avLst/>
          </a:prstGeom>
        </p:spPr>
      </p:pic>
      <p:pic>
        <p:nvPicPr>
          <p:cNvPr id="21" name="Bildobjekt 20">
            <a:extLst>
              <a:ext uri="{FF2B5EF4-FFF2-40B4-BE49-F238E27FC236}">
                <a16:creationId xmlns:a16="http://schemas.microsoft.com/office/drawing/2014/main" id="{3CE088B1-4CD5-439C-BA09-DB0725ECF8A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0"/>
            <a:ext cx="7200000" cy="10287000"/>
          </a:xfrm>
          <a:prstGeom prst="rect">
            <a:avLst/>
          </a:prstGeom>
        </p:spPr>
      </p:pic>
      <p:pic>
        <p:nvPicPr>
          <p:cNvPr id="23" name="Bildobjekt 22">
            <a:extLst>
              <a:ext uri="{FF2B5EF4-FFF2-40B4-BE49-F238E27FC236}">
                <a16:creationId xmlns:a16="http://schemas.microsoft.com/office/drawing/2014/main" id="{B2246330-6081-442E-8D0F-CA3FE315523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0" y="0"/>
            <a:ext cx="3600000" cy="10287000"/>
          </a:xfrm>
          <a:prstGeom prst="rect">
            <a:avLst/>
          </a:prstGeom>
        </p:spPr>
      </p:pic>
      <p:sp>
        <p:nvSpPr>
          <p:cNvPr id="59" name="Rubrik 1">
            <a:extLst>
              <a:ext uri="{FF2B5EF4-FFF2-40B4-BE49-F238E27FC236}">
                <a16:creationId xmlns:a16="http://schemas.microsoft.com/office/drawing/2014/main" id="{44EF3910-563D-4932-9532-C36F4C2ED90A}"/>
              </a:ext>
            </a:extLst>
          </p:cNvPr>
          <p:cNvSpPr txBox="1">
            <a:spLocks/>
          </p:cNvSpPr>
          <p:nvPr/>
        </p:nvSpPr>
        <p:spPr>
          <a:xfrm>
            <a:off x="0" y="6480000"/>
            <a:ext cx="3600000" cy="450000"/>
          </a:xfrm>
          <a:prstGeom prst="rect">
            <a:avLst/>
          </a:prstGeom>
          <a:solidFill>
            <a:schemeClr val="tx1">
              <a:lumMod val="75000"/>
              <a:lumOff val="25000"/>
            </a:schemeClr>
          </a:solidFill>
          <a:ln>
            <a:noFill/>
          </a:ln>
          <a:effectLst/>
        </p:spPr>
        <p:txBody>
          <a:bodyPr vert="horz" lIns="0" tIns="0" rIns="0" bIns="0" rtlCol="0" anchor="ctr">
            <a:noAutofit/>
          </a:bodyPr>
          <a:lstStyle>
            <a:lvl1pPr algn="ctr" defTabSz="1371600" rtl="0" eaLnBrk="1" latinLnBrk="0" hangingPunct="1">
              <a:spcBef>
                <a:spcPct val="0"/>
              </a:spcBef>
              <a:buNone/>
              <a:defRPr sz="6600" kern="1200">
                <a:solidFill>
                  <a:schemeClr val="tx1"/>
                </a:solidFill>
                <a:latin typeface="+mj-lt"/>
                <a:ea typeface="+mj-ea"/>
                <a:cs typeface="+mj-cs"/>
              </a:defRPr>
            </a:lvl1pPr>
          </a:lstStyle>
          <a:p>
            <a:r>
              <a:rPr lang="sv-SE" sz="2000" b="1" dirty="0">
                <a:ln w="12700">
                  <a:noFill/>
                </a:ln>
                <a:solidFill>
                  <a:schemeClr val="bg1">
                    <a:lumMod val="85000"/>
                  </a:schemeClr>
                </a:solidFill>
                <a:effectLst>
                  <a:outerShdw blurRad="50800" dist="38100" dir="5400000" algn="t" rotWithShape="0">
                    <a:prstClr val="black">
                      <a:alpha val="40000"/>
                    </a:prstClr>
                  </a:outerShdw>
                </a:effectLst>
              </a:rPr>
              <a:t>TRUE</a:t>
            </a:r>
            <a:r>
              <a:rPr lang="sv-SE" sz="2000" dirty="0">
                <a:ln w="12700">
                  <a:noFill/>
                </a:ln>
                <a:solidFill>
                  <a:schemeClr val="bg1">
                    <a:lumMod val="85000"/>
                  </a:schemeClr>
                </a:solidFill>
                <a:effectLst>
                  <a:outerShdw blurRad="50800" dist="38100" dir="5400000" algn="t" rotWithShape="0">
                    <a:prstClr val="black">
                      <a:alpha val="40000"/>
                    </a:prstClr>
                  </a:outerShdw>
                </a:effectLst>
              </a:rPr>
              <a:t> ORTHO</a:t>
            </a:r>
            <a:endParaRPr lang="sv-SE" sz="2000" u="sng" dirty="0">
              <a:ln w="12700">
                <a:noFill/>
              </a:ln>
              <a:solidFill>
                <a:schemeClr val="bg1">
                  <a:lumMod val="85000"/>
                </a:schemeClr>
              </a:solidFill>
              <a:effectLst>
                <a:outerShdw blurRad="50800" dist="38100" dir="5400000" algn="t" rotWithShape="0">
                  <a:prstClr val="black">
                    <a:alpha val="40000"/>
                  </a:prstClr>
                </a:outerShdw>
              </a:effectLst>
            </a:endParaRPr>
          </a:p>
        </p:txBody>
      </p:sp>
      <p:sp>
        <p:nvSpPr>
          <p:cNvPr id="60" name="Rubrik 1">
            <a:extLst>
              <a:ext uri="{FF2B5EF4-FFF2-40B4-BE49-F238E27FC236}">
                <a16:creationId xmlns:a16="http://schemas.microsoft.com/office/drawing/2014/main" id="{8E2AE031-9294-4206-95DF-5C9C049731BC}"/>
              </a:ext>
            </a:extLst>
          </p:cNvPr>
          <p:cNvSpPr txBox="1">
            <a:spLocks/>
          </p:cNvSpPr>
          <p:nvPr/>
        </p:nvSpPr>
        <p:spPr>
          <a:xfrm>
            <a:off x="14688000" y="6480000"/>
            <a:ext cx="3600000" cy="450000"/>
          </a:xfrm>
          <a:prstGeom prst="rect">
            <a:avLst/>
          </a:prstGeom>
          <a:solidFill>
            <a:schemeClr val="tx1">
              <a:lumMod val="75000"/>
              <a:lumOff val="25000"/>
            </a:schemeClr>
          </a:solidFill>
          <a:ln>
            <a:noFill/>
          </a:ln>
          <a:effectLst/>
        </p:spPr>
        <p:txBody>
          <a:bodyPr vert="horz" lIns="0" tIns="0" rIns="0" bIns="0" rtlCol="0" anchor="ctr">
            <a:noAutofit/>
          </a:bodyPr>
          <a:lstStyle>
            <a:lvl1pPr algn="ctr" defTabSz="1371600" rtl="0" eaLnBrk="1" latinLnBrk="0" hangingPunct="1">
              <a:spcBef>
                <a:spcPct val="0"/>
              </a:spcBef>
              <a:buNone/>
              <a:defRPr sz="6600" kern="1200">
                <a:solidFill>
                  <a:schemeClr val="tx1"/>
                </a:solidFill>
                <a:latin typeface="+mj-lt"/>
                <a:ea typeface="+mj-ea"/>
                <a:cs typeface="+mj-cs"/>
              </a:defRPr>
            </a:lvl1pPr>
          </a:lstStyle>
          <a:p>
            <a:r>
              <a:rPr lang="sv-SE" sz="2000" b="1" dirty="0">
                <a:ln w="12700">
                  <a:noFill/>
                </a:ln>
                <a:solidFill>
                  <a:schemeClr val="bg1">
                    <a:lumMod val="85000"/>
                  </a:schemeClr>
                </a:solidFill>
                <a:effectLst>
                  <a:outerShdw blurRad="50800" dist="38100" dir="5400000" algn="t" rotWithShape="0">
                    <a:prstClr val="black">
                      <a:alpha val="40000"/>
                    </a:prstClr>
                  </a:outerShdw>
                </a:effectLst>
              </a:rPr>
              <a:t>DIGITAL TERRAIN </a:t>
            </a:r>
            <a:r>
              <a:rPr lang="sv-SE" sz="2000" dirty="0">
                <a:ln w="12700">
                  <a:noFill/>
                </a:ln>
                <a:solidFill>
                  <a:schemeClr val="bg1">
                    <a:lumMod val="85000"/>
                  </a:schemeClr>
                </a:solidFill>
                <a:effectLst>
                  <a:outerShdw blurRad="50800" dist="38100" dir="5400000" algn="t" rotWithShape="0">
                    <a:prstClr val="black">
                      <a:alpha val="40000"/>
                    </a:prstClr>
                  </a:outerShdw>
                </a:effectLst>
              </a:rPr>
              <a:t>MODEL</a:t>
            </a:r>
            <a:endParaRPr lang="sv-SE" sz="2000" u="sng" dirty="0">
              <a:ln w="12700">
                <a:noFill/>
              </a:ln>
              <a:solidFill>
                <a:schemeClr val="bg1">
                  <a:lumMod val="85000"/>
                </a:schemeClr>
              </a:solidFill>
              <a:effectLst>
                <a:outerShdw blurRad="50800" dist="38100" dir="5400000" algn="t" rotWithShape="0">
                  <a:prstClr val="black">
                    <a:alpha val="40000"/>
                  </a:prstClr>
                </a:outerShdw>
              </a:effectLst>
            </a:endParaRPr>
          </a:p>
        </p:txBody>
      </p:sp>
      <p:sp>
        <p:nvSpPr>
          <p:cNvPr id="61" name="Rubrik 1">
            <a:extLst>
              <a:ext uri="{FF2B5EF4-FFF2-40B4-BE49-F238E27FC236}">
                <a16:creationId xmlns:a16="http://schemas.microsoft.com/office/drawing/2014/main" id="{620C7F00-73E3-4BB8-9A88-DB2E86F2D4F3}"/>
              </a:ext>
            </a:extLst>
          </p:cNvPr>
          <p:cNvSpPr txBox="1">
            <a:spLocks/>
          </p:cNvSpPr>
          <p:nvPr/>
        </p:nvSpPr>
        <p:spPr>
          <a:xfrm>
            <a:off x="3600000" y="6480000"/>
            <a:ext cx="3600000" cy="450000"/>
          </a:xfrm>
          <a:prstGeom prst="rect">
            <a:avLst/>
          </a:prstGeom>
          <a:solidFill>
            <a:schemeClr val="tx1">
              <a:lumMod val="75000"/>
              <a:lumOff val="25000"/>
            </a:schemeClr>
          </a:solidFill>
          <a:ln>
            <a:noFill/>
          </a:ln>
          <a:effectLst/>
        </p:spPr>
        <p:txBody>
          <a:bodyPr vert="horz" lIns="0" tIns="0" rIns="0" bIns="0" rtlCol="0" anchor="ctr">
            <a:noAutofit/>
          </a:bodyPr>
          <a:lstStyle>
            <a:lvl1pPr algn="ctr" defTabSz="1371600" rtl="0" eaLnBrk="1" latinLnBrk="0" hangingPunct="1">
              <a:spcBef>
                <a:spcPct val="0"/>
              </a:spcBef>
              <a:buNone/>
              <a:defRPr sz="6600" kern="1200">
                <a:solidFill>
                  <a:schemeClr val="tx1"/>
                </a:solidFill>
                <a:latin typeface="+mj-lt"/>
                <a:ea typeface="+mj-ea"/>
                <a:cs typeface="+mj-cs"/>
              </a:defRPr>
            </a:lvl1pPr>
          </a:lstStyle>
          <a:p>
            <a:r>
              <a:rPr lang="sv-SE" sz="2000" b="1" dirty="0">
                <a:ln w="12700">
                  <a:noFill/>
                </a:ln>
                <a:solidFill>
                  <a:schemeClr val="bg1">
                    <a:lumMod val="85000"/>
                  </a:schemeClr>
                </a:solidFill>
                <a:effectLst>
                  <a:outerShdw blurRad="50800" dist="38100" dir="5400000" algn="t" rotWithShape="0">
                    <a:prstClr val="black">
                      <a:alpha val="40000"/>
                    </a:prstClr>
                  </a:outerShdw>
                </a:effectLst>
              </a:rPr>
              <a:t>3D VECTORS</a:t>
            </a:r>
            <a:endParaRPr lang="sv-SE" sz="2000" u="sng" dirty="0">
              <a:ln w="12700">
                <a:noFill/>
              </a:ln>
              <a:solidFill>
                <a:schemeClr val="bg1">
                  <a:lumMod val="85000"/>
                </a:schemeClr>
              </a:solidFill>
              <a:effectLst>
                <a:outerShdw blurRad="50800" dist="38100" dir="5400000" algn="t" rotWithShape="0">
                  <a:prstClr val="black">
                    <a:alpha val="40000"/>
                  </a:prstClr>
                </a:outerShdw>
              </a:effectLst>
            </a:endParaRPr>
          </a:p>
        </p:txBody>
      </p:sp>
      <p:sp>
        <p:nvSpPr>
          <p:cNvPr id="62" name="Rubrik 1">
            <a:extLst>
              <a:ext uri="{FF2B5EF4-FFF2-40B4-BE49-F238E27FC236}">
                <a16:creationId xmlns:a16="http://schemas.microsoft.com/office/drawing/2014/main" id="{AAF847E7-800E-46FD-82F2-BDBEE85646DA}"/>
              </a:ext>
            </a:extLst>
          </p:cNvPr>
          <p:cNvSpPr txBox="1">
            <a:spLocks/>
          </p:cNvSpPr>
          <p:nvPr/>
        </p:nvSpPr>
        <p:spPr>
          <a:xfrm>
            <a:off x="11088000" y="6480000"/>
            <a:ext cx="3600000" cy="450000"/>
          </a:xfrm>
          <a:prstGeom prst="rect">
            <a:avLst/>
          </a:prstGeom>
          <a:solidFill>
            <a:schemeClr val="tx1">
              <a:lumMod val="75000"/>
              <a:lumOff val="25000"/>
            </a:schemeClr>
          </a:solidFill>
          <a:ln>
            <a:noFill/>
          </a:ln>
          <a:effectLst/>
        </p:spPr>
        <p:txBody>
          <a:bodyPr vert="horz" lIns="0" tIns="0" rIns="0" bIns="0" rtlCol="0" anchor="ctr">
            <a:noAutofit/>
          </a:bodyPr>
          <a:lstStyle>
            <a:lvl1pPr algn="ctr" defTabSz="1371600" rtl="0" eaLnBrk="1" latinLnBrk="0" hangingPunct="1">
              <a:spcBef>
                <a:spcPct val="0"/>
              </a:spcBef>
              <a:buNone/>
              <a:defRPr sz="6600" kern="1200">
                <a:solidFill>
                  <a:schemeClr val="tx1"/>
                </a:solidFill>
                <a:latin typeface="+mj-lt"/>
                <a:ea typeface="+mj-ea"/>
                <a:cs typeface="+mj-cs"/>
              </a:defRPr>
            </a:lvl1pPr>
          </a:lstStyle>
          <a:p>
            <a:r>
              <a:rPr lang="sv-SE" sz="2000" b="1" dirty="0">
                <a:ln w="12700">
                  <a:noFill/>
                </a:ln>
                <a:solidFill>
                  <a:schemeClr val="bg1">
                    <a:lumMod val="85000"/>
                  </a:schemeClr>
                </a:solidFill>
                <a:effectLst>
                  <a:outerShdw blurRad="50800" dist="38100" dir="5400000" algn="t" rotWithShape="0">
                    <a:prstClr val="black">
                      <a:alpha val="40000"/>
                    </a:prstClr>
                  </a:outerShdw>
                </a:effectLst>
              </a:rPr>
              <a:t>DIGITAL SURFACE </a:t>
            </a:r>
            <a:r>
              <a:rPr lang="sv-SE" sz="2000" dirty="0">
                <a:ln w="12700">
                  <a:noFill/>
                </a:ln>
                <a:solidFill>
                  <a:schemeClr val="bg1">
                    <a:lumMod val="85000"/>
                  </a:schemeClr>
                </a:solidFill>
                <a:effectLst>
                  <a:outerShdw blurRad="50800" dist="38100" dir="5400000" algn="t" rotWithShape="0">
                    <a:prstClr val="black">
                      <a:alpha val="40000"/>
                    </a:prstClr>
                  </a:outerShdw>
                </a:effectLst>
              </a:rPr>
              <a:t>MODEL</a:t>
            </a:r>
            <a:endParaRPr lang="sv-SE" sz="2000" u="sng" dirty="0">
              <a:ln w="12700">
                <a:noFill/>
              </a:ln>
              <a:solidFill>
                <a:schemeClr val="bg1">
                  <a:lumMod val="85000"/>
                </a:schemeClr>
              </a:solidFill>
              <a:effectLst>
                <a:outerShdw blurRad="50800" dist="38100" dir="5400000" algn="t" rotWithShape="0">
                  <a:prstClr val="black">
                    <a:alpha val="40000"/>
                  </a:prstClr>
                </a:outerShdw>
              </a:effectLst>
            </a:endParaRPr>
          </a:p>
        </p:txBody>
      </p:sp>
      <p:cxnSp>
        <p:nvCxnSpPr>
          <p:cNvPr id="8" name="Straight Connector 7">
            <a:extLst>
              <a:ext uri="{FF2B5EF4-FFF2-40B4-BE49-F238E27FC236}">
                <a16:creationId xmlns:a16="http://schemas.microsoft.com/office/drawing/2014/main" id="{07F73BD8-8EB5-43B1-97BA-8788FD6C0F6D}"/>
              </a:ext>
            </a:extLst>
          </p:cNvPr>
          <p:cNvCxnSpPr/>
          <p:nvPr/>
        </p:nvCxnSpPr>
        <p:spPr>
          <a:xfrm>
            <a:off x="0" y="9752012"/>
            <a:ext cx="18288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3" name="Rubrik 1">
            <a:extLst>
              <a:ext uri="{FF2B5EF4-FFF2-40B4-BE49-F238E27FC236}">
                <a16:creationId xmlns:a16="http://schemas.microsoft.com/office/drawing/2014/main" id="{EA0E0BB3-44D4-428F-A497-1C0D949B5F0A}"/>
              </a:ext>
            </a:extLst>
          </p:cNvPr>
          <p:cNvSpPr txBox="1">
            <a:spLocks/>
          </p:cNvSpPr>
          <p:nvPr/>
        </p:nvSpPr>
        <p:spPr>
          <a:xfrm>
            <a:off x="7200000" y="6480000"/>
            <a:ext cx="3888000" cy="450000"/>
          </a:xfrm>
          <a:prstGeom prst="rect">
            <a:avLst/>
          </a:prstGeom>
          <a:solidFill>
            <a:schemeClr val="tx1">
              <a:lumMod val="75000"/>
              <a:lumOff val="25000"/>
            </a:schemeClr>
          </a:solidFill>
          <a:ln>
            <a:noFill/>
          </a:ln>
          <a:effectLst/>
        </p:spPr>
        <p:txBody>
          <a:bodyPr vert="horz" lIns="0" tIns="0" rIns="0" bIns="0" rtlCol="0" anchor="ctr">
            <a:noAutofit/>
          </a:bodyPr>
          <a:lstStyle>
            <a:lvl1pPr algn="ctr" defTabSz="1371600" rtl="0" eaLnBrk="1" latinLnBrk="0" hangingPunct="1">
              <a:spcBef>
                <a:spcPct val="0"/>
              </a:spcBef>
              <a:buNone/>
              <a:defRPr sz="6600" kern="1200">
                <a:solidFill>
                  <a:schemeClr val="tx1"/>
                </a:solidFill>
                <a:latin typeface="+mj-lt"/>
                <a:ea typeface="+mj-ea"/>
                <a:cs typeface="+mj-cs"/>
              </a:defRPr>
            </a:lvl1pPr>
          </a:lstStyle>
          <a:p>
            <a:r>
              <a:rPr lang="sv-SE" sz="2000" b="1" dirty="0">
                <a:ln w="12700">
                  <a:noFill/>
                </a:ln>
                <a:solidFill>
                  <a:schemeClr val="bg1">
                    <a:lumMod val="85000"/>
                  </a:schemeClr>
                </a:solidFill>
                <a:effectLst>
                  <a:outerShdw blurRad="50800" dist="38100" dir="5400000" algn="t" rotWithShape="0">
                    <a:prstClr val="black">
                      <a:alpha val="40000"/>
                    </a:prstClr>
                  </a:outerShdw>
                </a:effectLst>
              </a:rPr>
              <a:t>3D SURFACE </a:t>
            </a:r>
            <a:r>
              <a:rPr lang="sv-SE" sz="2000" dirty="0">
                <a:ln w="12700">
                  <a:noFill/>
                </a:ln>
                <a:solidFill>
                  <a:schemeClr val="bg1">
                    <a:lumMod val="85000"/>
                  </a:schemeClr>
                </a:solidFill>
                <a:effectLst>
                  <a:outerShdw blurRad="50800" dist="38100" dir="5400000" algn="t" rotWithShape="0">
                    <a:prstClr val="black">
                      <a:alpha val="40000"/>
                    </a:prstClr>
                  </a:outerShdw>
                </a:effectLst>
              </a:rPr>
              <a:t>MODEL</a:t>
            </a:r>
            <a:endParaRPr lang="sv-SE" sz="2000" u="sng" dirty="0">
              <a:ln w="12700">
                <a:noFill/>
              </a:ln>
              <a:solidFill>
                <a:schemeClr val="bg1">
                  <a:lumMod val="85000"/>
                </a:schemeClr>
              </a:solidFill>
              <a:effectLst>
                <a:outerShdw blurRad="50800" dist="38100" dir="5400000" algn="t" rotWithShape="0">
                  <a:prstClr val="black">
                    <a:alpha val="40000"/>
                  </a:prstClr>
                </a:outerShdw>
              </a:effectLst>
            </a:endParaRPr>
          </a:p>
        </p:txBody>
      </p:sp>
      <p:sp>
        <p:nvSpPr>
          <p:cNvPr id="17" name="TextBox 16">
            <a:extLst>
              <a:ext uri="{FF2B5EF4-FFF2-40B4-BE49-F238E27FC236}">
                <a16:creationId xmlns:a16="http://schemas.microsoft.com/office/drawing/2014/main" id="{09FD68D5-6358-4976-8D7D-F8D0ECD2B047}"/>
              </a:ext>
            </a:extLst>
          </p:cNvPr>
          <p:cNvSpPr txBox="1"/>
          <p:nvPr/>
        </p:nvSpPr>
        <p:spPr>
          <a:xfrm>
            <a:off x="91440" y="9824020"/>
            <a:ext cx="9144000" cy="338554"/>
          </a:xfrm>
          <a:prstGeom prst="rect">
            <a:avLst/>
          </a:prstGeom>
          <a:noFill/>
        </p:spPr>
        <p:txBody>
          <a:bodyPr wrap="square" rtlCol="0">
            <a:spAutoFit/>
          </a:bodyPr>
          <a:lstStyle/>
          <a:p>
            <a:r>
              <a:rPr lang="en-US" sz="1600" dirty="0">
                <a:solidFill>
                  <a:schemeClr val="bg1"/>
                </a:solidFill>
                <a:latin typeface="+mj-lt"/>
                <a:cs typeface="Arial" panose="020B0604020202020204" pitchFamily="34" charset="0"/>
              </a:rPr>
              <a:t>VRICON </a:t>
            </a:r>
            <a:r>
              <a:rPr lang="en-US" sz="1600" b="1" dirty="0">
                <a:solidFill>
                  <a:schemeClr val="bg1"/>
                </a:solidFill>
                <a:latin typeface="+mj-lt"/>
                <a:cs typeface="Arial" panose="020B0604020202020204" pitchFamily="34" charset="0"/>
              </a:rPr>
              <a:t>THE GLOBE IN 3D</a:t>
            </a:r>
          </a:p>
        </p:txBody>
      </p:sp>
      <p:sp>
        <p:nvSpPr>
          <p:cNvPr id="20" name="TextBox 19">
            <a:extLst>
              <a:ext uri="{FF2B5EF4-FFF2-40B4-BE49-F238E27FC236}">
                <a16:creationId xmlns:a16="http://schemas.microsoft.com/office/drawing/2014/main" id="{D23C92E2-3C7D-4BB2-B208-A9DCA7423270}"/>
              </a:ext>
            </a:extLst>
          </p:cNvPr>
          <p:cNvSpPr txBox="1"/>
          <p:nvPr/>
        </p:nvSpPr>
        <p:spPr>
          <a:xfrm>
            <a:off x="10584160" y="9821553"/>
            <a:ext cx="7315200" cy="338554"/>
          </a:xfrm>
          <a:prstGeom prst="rect">
            <a:avLst/>
          </a:prstGeom>
          <a:noFill/>
        </p:spPr>
        <p:txBody>
          <a:bodyPr wrap="square" rtlCol="0" anchor="ctr">
            <a:spAutoFit/>
          </a:bodyPr>
          <a:lstStyle/>
          <a:p>
            <a:pPr algn="r"/>
            <a:r>
              <a:rPr lang="en-US" sz="1600">
                <a:solidFill>
                  <a:schemeClr val="bg1"/>
                </a:solidFill>
                <a:latin typeface="+mj-lt"/>
                <a:cs typeface="Arial" panose="020B0604020202020204" pitchFamily="34" charset="0"/>
              </a:rPr>
              <a:t>Slide </a:t>
            </a:r>
            <a:fld id="{C1321DB3-DE9F-0546-B518-160DD489A812}" type="slidenum">
              <a:rPr lang="en-US" sz="1600" smtClean="0">
                <a:solidFill>
                  <a:schemeClr val="bg1"/>
                </a:solidFill>
                <a:latin typeface="+mj-lt"/>
                <a:cs typeface="Arial" panose="020B0604020202020204" pitchFamily="34" charset="0"/>
              </a:rPr>
              <a:t>8</a:t>
            </a:fld>
            <a:endParaRPr lang="en-US" sz="1600">
              <a:solidFill>
                <a:schemeClr val="bg1"/>
              </a:solidFill>
              <a:latin typeface="+mj-lt"/>
              <a:cs typeface="Arial" panose="020B0604020202020204" pitchFamily="34" charset="0"/>
            </a:endParaRPr>
          </a:p>
        </p:txBody>
      </p:sp>
      <p:pic>
        <p:nvPicPr>
          <p:cNvPr id="18" name="Picture 17" descr="A close up of a logo&#10;&#10;Description automatically generated">
            <a:extLst>
              <a:ext uri="{FF2B5EF4-FFF2-40B4-BE49-F238E27FC236}">
                <a16:creationId xmlns:a16="http://schemas.microsoft.com/office/drawing/2014/main" id="{AA76227A-0270-FD4C-B3CF-D2583AF0B0B7}"/>
              </a:ext>
            </a:extLst>
          </p:cNvPr>
          <p:cNvPicPr>
            <a:picLocks noChangeAspect="1"/>
          </p:cNvPicPr>
          <p:nvPr/>
        </p:nvPicPr>
        <p:blipFill rotWithShape="1">
          <a:blip r:embed="rId8">
            <a:extLst>
              <a:ext uri="{28A0092B-C50C-407E-A947-70E740481C1C}">
                <a14:useLocalDpi xmlns:a14="http://schemas.microsoft.com/office/drawing/2010/main" val="0"/>
              </a:ext>
            </a:extLst>
          </a:blip>
          <a:srcRect t="31818" b="34063"/>
          <a:stretch/>
        </p:blipFill>
        <p:spPr>
          <a:xfrm>
            <a:off x="15580659" y="267137"/>
            <a:ext cx="2707341" cy="923717"/>
          </a:xfrm>
          <a:prstGeom prst="rect">
            <a:avLst/>
          </a:prstGeom>
        </p:spPr>
      </p:pic>
    </p:spTree>
    <p:extLst>
      <p:ext uri="{BB962C8B-B14F-4D97-AF65-F5344CB8AC3E}">
        <p14:creationId xmlns:p14="http://schemas.microsoft.com/office/powerpoint/2010/main" val="20551765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1000"/>
                                        <p:tgtEl>
                                          <p:spTgt spid="60"/>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1000"/>
                                        <p:tgtEl>
                                          <p:spTgt spid="62"/>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1000"/>
                                        <p:tgtEl>
                                          <p:spTgt spid="63"/>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1000"/>
                                        <p:tgtEl>
                                          <p:spTgt spid="61"/>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5">
            <a:extLst>
              <a:ext uri="{FF2B5EF4-FFF2-40B4-BE49-F238E27FC236}">
                <a16:creationId xmlns:a16="http://schemas.microsoft.com/office/drawing/2014/main" id="{A5C796A5-BF12-4C3C-9E05-31D6A0DA2DA4}"/>
              </a:ext>
            </a:extLst>
          </p:cNvPr>
          <p:cNvSpPr txBox="1">
            <a:spLocks/>
          </p:cNvSpPr>
          <p:nvPr/>
        </p:nvSpPr>
        <p:spPr bwMode="auto">
          <a:xfrm>
            <a:off x="420245" y="279605"/>
            <a:ext cx="123444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alibri" panose="020F0502020204030204" pitchFamily="34" charset="0"/>
              </a:defRPr>
            </a:lvl1pPr>
            <a:lvl2pPr marL="742950" indent="-285750">
              <a:defRPr sz="2400">
                <a:solidFill>
                  <a:schemeClr val="tx1"/>
                </a:solidFill>
                <a:latin typeface="Calibri" panose="020F0502020204030204" pitchFamily="34" charset="0"/>
              </a:defRPr>
            </a:lvl2pPr>
            <a:lvl3pPr marL="1143000" indent="-228600">
              <a:defRPr sz="2400">
                <a:solidFill>
                  <a:schemeClr val="tx1"/>
                </a:solidFill>
                <a:latin typeface="Calibri" panose="020F0502020204030204" pitchFamily="34" charset="0"/>
              </a:defRPr>
            </a:lvl3pPr>
            <a:lvl4pPr marL="1600200" indent="-228600">
              <a:defRPr sz="2400">
                <a:solidFill>
                  <a:schemeClr val="tx1"/>
                </a:solidFill>
                <a:latin typeface="Calibri" panose="020F0502020204030204" pitchFamily="34" charset="0"/>
              </a:defRPr>
            </a:lvl4pPr>
            <a:lvl5pPr marL="2057400" indent="-228600">
              <a:defRPr sz="2400">
                <a:solidFill>
                  <a:schemeClr val="tx1"/>
                </a:solidFill>
                <a:latin typeface="Calibri" panose="020F0502020204030204" pitchFamily="34" charset="0"/>
              </a:defRPr>
            </a:lvl5pPr>
            <a:lvl6pPr marL="2514600" indent="-228600" defTabSz="1217613" fontAlgn="base">
              <a:spcBef>
                <a:spcPct val="0"/>
              </a:spcBef>
              <a:spcAft>
                <a:spcPct val="0"/>
              </a:spcAft>
              <a:defRPr sz="2400">
                <a:solidFill>
                  <a:schemeClr val="tx1"/>
                </a:solidFill>
                <a:latin typeface="Calibri" panose="020F0502020204030204" pitchFamily="34" charset="0"/>
              </a:defRPr>
            </a:lvl6pPr>
            <a:lvl7pPr marL="2971800" indent="-228600" defTabSz="1217613" fontAlgn="base">
              <a:spcBef>
                <a:spcPct val="0"/>
              </a:spcBef>
              <a:spcAft>
                <a:spcPct val="0"/>
              </a:spcAft>
              <a:defRPr sz="2400">
                <a:solidFill>
                  <a:schemeClr val="tx1"/>
                </a:solidFill>
                <a:latin typeface="Calibri" panose="020F0502020204030204" pitchFamily="34" charset="0"/>
              </a:defRPr>
            </a:lvl7pPr>
            <a:lvl8pPr marL="3429000" indent="-228600" defTabSz="1217613" fontAlgn="base">
              <a:spcBef>
                <a:spcPct val="0"/>
              </a:spcBef>
              <a:spcAft>
                <a:spcPct val="0"/>
              </a:spcAft>
              <a:defRPr sz="2400">
                <a:solidFill>
                  <a:schemeClr val="tx1"/>
                </a:solidFill>
                <a:latin typeface="Calibri" panose="020F0502020204030204" pitchFamily="34" charset="0"/>
              </a:defRPr>
            </a:lvl8pPr>
            <a:lvl9pPr marL="3886200" indent="-228600" defTabSz="1217613" fontAlgn="base">
              <a:spcBef>
                <a:spcPct val="0"/>
              </a:spcBef>
              <a:spcAft>
                <a:spcPct val="0"/>
              </a:spcAft>
              <a:defRPr sz="2400">
                <a:solidFill>
                  <a:schemeClr val="tx1"/>
                </a:solidFill>
                <a:latin typeface="Calibri" panose="020F0502020204030204" pitchFamily="34" charset="0"/>
              </a:defRPr>
            </a:lvl9pPr>
          </a:lstStyle>
          <a:p>
            <a:pPr eaLnBrk="1" hangingPunct="1"/>
            <a:r>
              <a:rPr lang="en-US" altLang="en-US" sz="4000" b="1" dirty="0">
                <a:solidFill>
                  <a:srgbClr val="CC0000"/>
                </a:solidFill>
                <a:latin typeface="Arial" panose="020B0604020202020204" pitchFamily="34" charset="0"/>
                <a:ea typeface="+mj-ea"/>
                <a:cs typeface="Arial" panose="020B0604020202020204" pitchFamily="34" charset="0"/>
              </a:rPr>
              <a:t>Absolute Geolocation Error Propagation</a:t>
            </a:r>
          </a:p>
        </p:txBody>
      </p:sp>
      <p:pic>
        <p:nvPicPr>
          <p:cNvPr id="6" name="Picture 5" descr="A picture containing clock&#10;&#10;Description automatically generated">
            <a:extLst>
              <a:ext uri="{FF2B5EF4-FFF2-40B4-BE49-F238E27FC236}">
                <a16:creationId xmlns:a16="http://schemas.microsoft.com/office/drawing/2014/main" id="{78994A51-ECB4-A04C-B538-3F6E0AAAF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2955" y="1905000"/>
            <a:ext cx="11734800" cy="6477000"/>
          </a:xfrm>
          <a:prstGeom prst="rect">
            <a:avLst/>
          </a:prstGeom>
        </p:spPr>
      </p:pic>
      <p:sp>
        <p:nvSpPr>
          <p:cNvPr id="40" name="Shape 60">
            <a:extLst>
              <a:ext uri="{FF2B5EF4-FFF2-40B4-BE49-F238E27FC236}">
                <a16:creationId xmlns:a16="http://schemas.microsoft.com/office/drawing/2014/main" id="{BC150234-C6E9-7640-86CA-D9F7A30489DA}"/>
              </a:ext>
            </a:extLst>
          </p:cNvPr>
          <p:cNvSpPr txBox="1">
            <a:spLocks/>
          </p:cNvSpPr>
          <p:nvPr/>
        </p:nvSpPr>
        <p:spPr>
          <a:xfrm>
            <a:off x="444019" y="2442948"/>
            <a:ext cx="5688936" cy="4843232"/>
          </a:xfrm>
          <a:prstGeom prst="rect">
            <a:avLst/>
          </a:prstGeom>
          <a:noFill/>
          <a:ln>
            <a:noFill/>
          </a:ln>
        </p:spPr>
        <p:txBody>
          <a:bodyPr vert="horz" lIns="91425" tIns="91425" rIns="91425" bIns="91425" rtlCol="0"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a:spcBef>
                <a:spcPts val="0"/>
              </a:spcBef>
              <a:buClr>
                <a:schemeClr val="bg1"/>
              </a:buClr>
              <a:buSzPct val="100000"/>
              <a:buNone/>
            </a:pPr>
            <a:r>
              <a:rPr lang="en-US" sz="2800" b="1" dirty="0">
                <a:solidFill>
                  <a:schemeClr val="bg1"/>
                </a:solidFill>
              </a:rPr>
              <a:t>Each of several components of position error contribute independently to the total error</a:t>
            </a:r>
            <a:endParaRPr lang="en-US" sz="2800" b="1" dirty="0">
              <a:solidFill>
                <a:srgbClr val="FFFFFF"/>
              </a:solidFill>
              <a:latin typeface="Roboto"/>
              <a:ea typeface="Roboto"/>
              <a:cs typeface="Roboto"/>
              <a:sym typeface="Roboto"/>
            </a:endParaRPr>
          </a:p>
          <a:p>
            <a:pPr marL="857250" lvl="1" indent="-342900">
              <a:spcBef>
                <a:spcPts val="0"/>
              </a:spcBef>
              <a:buClr>
                <a:schemeClr val="bg1"/>
              </a:buClr>
              <a:buSzPct val="100000"/>
            </a:pPr>
            <a:r>
              <a:rPr lang="en-US" dirty="0">
                <a:solidFill>
                  <a:schemeClr val="bg1"/>
                </a:solidFill>
              </a:rPr>
              <a:t>These can be aggregated into the groups, and then spatially averaged to create a total error per location</a:t>
            </a:r>
          </a:p>
          <a:p>
            <a:pPr marL="857250" lvl="1" indent="-342900">
              <a:spcBef>
                <a:spcPts val="0"/>
              </a:spcBef>
              <a:buClr>
                <a:schemeClr val="bg1"/>
              </a:buClr>
              <a:buSzPct val="100000"/>
            </a:pPr>
            <a:endParaRPr lang="en-US" sz="2400" dirty="0">
              <a:solidFill>
                <a:schemeClr val="bg1"/>
              </a:solidFill>
              <a:latin typeface="Roboto"/>
              <a:sym typeface="Roboto"/>
            </a:endParaRPr>
          </a:p>
          <a:p>
            <a:pPr marL="114300" indent="0">
              <a:spcBef>
                <a:spcPts val="0"/>
              </a:spcBef>
              <a:buClr>
                <a:schemeClr val="bg1"/>
              </a:buClr>
              <a:buSzPct val="100000"/>
              <a:buNone/>
            </a:pPr>
            <a:r>
              <a:rPr lang="en-US" sz="2800" b="1" dirty="0">
                <a:solidFill>
                  <a:srgbClr val="FFFFFF"/>
                </a:solidFill>
                <a:latin typeface="Roboto"/>
                <a:ea typeface="Roboto"/>
                <a:cs typeface="Roboto"/>
                <a:sym typeface="Roboto"/>
              </a:rPr>
              <a:t>Separate or Aggregate?</a:t>
            </a:r>
          </a:p>
          <a:p>
            <a:pPr marL="857250" lvl="1">
              <a:spcBef>
                <a:spcPts val="0"/>
              </a:spcBef>
              <a:buClr>
                <a:schemeClr val="bg1"/>
              </a:buClr>
              <a:buSzPct val="100000"/>
            </a:pPr>
            <a:r>
              <a:rPr lang="en-US" dirty="0">
                <a:solidFill>
                  <a:srgbClr val="FFFFFF"/>
                </a:solidFill>
                <a:latin typeface="Roboto"/>
                <a:ea typeface="Roboto"/>
                <a:cs typeface="Roboto"/>
                <a:sym typeface="Roboto"/>
              </a:rPr>
              <a:t>Different tools for error characterization choose to join the terms or leave them as separate for clarity</a:t>
            </a:r>
          </a:p>
        </p:txBody>
      </p:sp>
      <p:pic>
        <p:nvPicPr>
          <p:cNvPr id="5" name="Picture 4" descr="A close up of a logo&#10;&#10;Description automatically generated">
            <a:extLst>
              <a:ext uri="{FF2B5EF4-FFF2-40B4-BE49-F238E27FC236}">
                <a16:creationId xmlns:a16="http://schemas.microsoft.com/office/drawing/2014/main" id="{C7DC0A1A-69D6-604C-953C-2580971917B4}"/>
              </a:ext>
            </a:extLst>
          </p:cNvPr>
          <p:cNvPicPr>
            <a:picLocks noChangeAspect="1"/>
          </p:cNvPicPr>
          <p:nvPr/>
        </p:nvPicPr>
        <p:blipFill rotWithShape="1">
          <a:blip r:embed="rId3">
            <a:extLst>
              <a:ext uri="{28A0092B-C50C-407E-A947-70E740481C1C}">
                <a14:useLocalDpi xmlns:a14="http://schemas.microsoft.com/office/drawing/2010/main" val="0"/>
              </a:ext>
            </a:extLst>
          </a:blip>
          <a:srcRect t="31818" b="34063"/>
          <a:stretch/>
        </p:blipFill>
        <p:spPr>
          <a:xfrm>
            <a:off x="14294224" y="542364"/>
            <a:ext cx="3993776" cy="1362636"/>
          </a:xfrm>
          <a:prstGeom prst="rect">
            <a:avLst/>
          </a:prstGeom>
        </p:spPr>
      </p:pic>
    </p:spTree>
    <p:extLst>
      <p:ext uri="{BB962C8B-B14F-4D97-AF65-F5344CB8AC3E}">
        <p14:creationId xmlns:p14="http://schemas.microsoft.com/office/powerpoint/2010/main" val="315305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34905</TotalTime>
  <Words>1284</Words>
  <Application>Microsoft Macintosh PowerPoint</Application>
  <PresentationFormat>Custom</PresentationFormat>
  <Paragraphs>149</Paragraphs>
  <Slides>17</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Brush Script MT</vt:lpstr>
      <vt:lpstr>Arial</vt:lpstr>
      <vt:lpstr>Calibri</vt:lpstr>
      <vt:lpstr>Franklin Gothic Book</vt:lpstr>
      <vt:lpstr>Franklin Gothic Medium Cond</vt:lpstr>
      <vt:lpstr>Roboto</vt:lpstr>
      <vt:lpstr>Office-tema</vt:lpstr>
      <vt:lpstr>Custom Design</vt:lpstr>
      <vt:lpstr>PowerPoint Presentation</vt:lpstr>
      <vt:lpstr>  Introduction – What are accuracy and precision? Precision in a scene Accuracy assessment How do we convey accuracy and confidence in data GPM and the NGA way forward Questions  </vt:lpstr>
      <vt:lpstr>  In measurement of a set…     Accuracy is closeness of the measurements to a specific value     Precision is the closeness of the measurements to each other.  In other words, Accuracy symbolizes the extent of conformity, whereas Precision indicates the extent of reproducibility.  </vt:lpstr>
      <vt:lpstr>PowerPoint Presentation</vt:lpstr>
      <vt:lpstr>PowerPoint Presentation</vt:lpstr>
      <vt:lpstr>PowerPoint Presentation</vt:lpstr>
      <vt:lpstr>PowerPoint Presentation</vt:lpstr>
      <vt:lpstr>PowerPoint Presentation</vt:lpstr>
      <vt:lpstr>PowerPoint Presentation</vt:lpstr>
      <vt:lpstr>Benefits of Error Propagation</vt:lpstr>
      <vt:lpstr>PowerPoint Presentation</vt:lpstr>
      <vt:lpstr>PowerPoint Presentation</vt:lpstr>
      <vt:lpstr>Generic Point-cloud Model (GPM)</vt:lpstr>
      <vt:lpstr>GPM Error Model Components (Ground Space)</vt:lpstr>
      <vt:lpstr>PowerPoint Presentation</vt:lpstr>
      <vt:lpstr>PowerPoint Presentation</vt:lpstr>
      <vt:lpstr>Populating GPM Error Model Components (EO derived Data)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Targeting Wroking Group</dc:title>
  <dc:subject/>
  <dc:creator>Craig Brower</dc:creator>
  <cp:keywords/>
  <dc:description/>
  <cp:lastModifiedBy>Barry Tilton</cp:lastModifiedBy>
  <cp:revision>340</cp:revision>
  <cp:lastPrinted>2019-06-24T15:41:06Z</cp:lastPrinted>
  <dcterms:created xsi:type="dcterms:W3CDTF">2019-02-19T09:11:21Z</dcterms:created>
  <dcterms:modified xsi:type="dcterms:W3CDTF">2020-08-06T16:56:21Z</dcterms:modified>
  <cp:category/>
</cp:coreProperties>
</file>