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5"/>
  </p:notesMasterIdLst>
  <p:sldIdLst>
    <p:sldId id="256" r:id="rId2"/>
    <p:sldId id="258" r:id="rId3"/>
    <p:sldId id="257" r:id="rId4"/>
    <p:sldId id="283" r:id="rId5"/>
    <p:sldId id="282" r:id="rId6"/>
    <p:sldId id="284" r:id="rId7"/>
    <p:sldId id="266" r:id="rId8"/>
    <p:sldId id="262" r:id="rId9"/>
    <p:sldId id="263" r:id="rId10"/>
    <p:sldId id="270" r:id="rId11"/>
    <p:sldId id="271" r:id="rId12"/>
    <p:sldId id="272" r:id="rId13"/>
    <p:sldId id="267" r:id="rId14"/>
    <p:sldId id="274" r:id="rId15"/>
    <p:sldId id="275" r:id="rId16"/>
    <p:sldId id="277" r:id="rId17"/>
    <p:sldId id="278" r:id="rId18"/>
    <p:sldId id="279" r:id="rId19"/>
    <p:sldId id="261" r:id="rId20"/>
    <p:sldId id="281" r:id="rId21"/>
    <p:sldId id="287" r:id="rId22"/>
    <p:sldId id="286" r:id="rId23"/>
    <p:sldId id="26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FF"/>
    <a:srgbClr val="FFFFB7"/>
    <a:srgbClr val="FFE7E7"/>
    <a:srgbClr val="CDFFE5"/>
    <a:srgbClr val="00A950"/>
    <a:srgbClr val="005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9EFC5F-63EE-433E-971C-31662D4E7200}">
  <a:tblStyle styleId="{989EFC5F-63EE-433E-971C-31662D4E720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1" d="100"/>
          <a:sy n="161" d="100"/>
        </p:scale>
        <p:origin x="120"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Abstract: </a:t>
            </a:r>
            <a:r>
              <a:rPr lang="en-US" b="0" i="0" dirty="0">
                <a:solidFill>
                  <a:srgbClr val="000000"/>
                </a:solidFill>
                <a:effectLst/>
                <a:latin typeface="Arial" panose="020B0604020202020204" pitchFamily="34" charset="0"/>
              </a:rPr>
              <a:t>There is an ongoing need to support the efficient transmission and web-based visualization of large textured 3D geospatial mesh models.  The Open Geospatial Consortium (OGC) provides competing standards for the representation of tiled 3D geospatial data, most notably CDB (Common Database) and 3D Tiles.  This talk presents a comparison of these two standards, highlighting the advantages and disadvantages of each.  It also describes experiments comparing the performance of storage and transmission of these standards after converting the same city-scale 3D models into both formats and transmitting to the same web client.  While the CDB and 3D Tiles standards are open, the tools to convert data into these file formats are typically proprietary.  Open source software tools to convert 3D data into these standard formats would be enormously beneficial to the community.  This talk also describes some of the existing relevant open source tools and their limitations.  Lastly, the talk will cover plans for development of future open source tools both to convert geospatial mesh file formats, but also to generate 3D mesh surfaces from other sources including LiDAR and multi-view imagery.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f57a3dfd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f57a3dfd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57a3df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57a3df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f94089a3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f94089a3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27d703cc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27d703c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e5ea642b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e5ea642b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f57a3dfd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f57a3dfd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f94089a3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f94089a3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f94089a3d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f94089a3d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f57a3dfd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7f57a3dfd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f57a3dfd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f57a3dfd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dc7eabcb4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dc7eabcb4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ac384f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ac384f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f94089a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f94089a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3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f94089a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f94089a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dc7eabcb4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dc7eabcb4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f57a3dfd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f57a3dfd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f94089a3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f94089a3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f57a3dfd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f57a3dfd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C45B41B4-583B-420D-80B3-2A868481B2BC}"/>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0" name="Google Shape;50;p11"/>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F55139FB-00C7-4EBC-A4D7-257FD4692418}"/>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AD726DB6-8A7F-4A61-8454-40FADB6F3E19}"/>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1D30C136-C94B-4A6B-8155-D8E4287FD5C8}"/>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hasCustomPrompt="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666666"/>
              </a:buClr>
              <a:buSzPts val="1800"/>
              <a:buChar char="●"/>
              <a:defRPr>
                <a:solidFill>
                  <a:srgbClr val="666666"/>
                </a:solidFill>
              </a:defRPr>
            </a:lvl1pPr>
            <a:lvl2pPr marL="914400" lvl="1" indent="-317500" rtl="0">
              <a:spcBef>
                <a:spcPts val="0"/>
              </a:spcBef>
              <a:spcAft>
                <a:spcPts val="0"/>
              </a:spcAft>
              <a:buClr>
                <a:srgbClr val="666666"/>
              </a:buClr>
              <a:buSzPts val="1400"/>
              <a:buChar char="○"/>
              <a:defRPr>
                <a:solidFill>
                  <a:srgbClr val="666666"/>
                </a:solidFill>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r>
              <a:rPr lang="en-US" dirty="0"/>
              <a:t>Level 1</a:t>
            </a:r>
          </a:p>
          <a:p>
            <a:pPr lvl="1"/>
            <a:r>
              <a:rPr lang="en-US" dirty="0"/>
              <a:t>Level 2</a:t>
            </a:r>
          </a:p>
          <a:p>
            <a:pPr lvl="2"/>
            <a:r>
              <a:rPr lang="en-US" dirty="0"/>
              <a:t>Level 3</a:t>
            </a:r>
          </a:p>
          <a:p>
            <a:pPr lvl="3"/>
            <a:r>
              <a:rPr lang="en-US" dirty="0"/>
              <a:t>Level 4</a:t>
            </a:r>
          </a:p>
          <a:p>
            <a:pPr lvl="4"/>
            <a:r>
              <a:rPr lang="en-US" dirty="0"/>
              <a:t>Level 5</a:t>
            </a:r>
            <a:endParaRPr dirty="0"/>
          </a:p>
        </p:txBody>
      </p:sp>
      <p:sp>
        <p:nvSpPr>
          <p:cNvPr id="20" name="Google Shape;20;p4"/>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2C1640BF-28F1-4F77-95C2-E679BBCAFE7F}"/>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66666"/>
              </a:buClr>
              <a:buSzPts val="1400"/>
              <a:buChar char="●"/>
              <a:defRPr sz="1400">
                <a:solidFill>
                  <a:srgbClr val="666666"/>
                </a:solidFill>
              </a:defRPr>
            </a:lvl1pPr>
            <a:lvl2pPr marL="914400" lvl="1" indent="-304800" rtl="0">
              <a:spcBef>
                <a:spcPts val="1600"/>
              </a:spcBef>
              <a:spcAft>
                <a:spcPts val="0"/>
              </a:spcAft>
              <a:buClr>
                <a:srgbClr val="666666"/>
              </a:buClr>
              <a:buSzPts val="1200"/>
              <a:buChar char="○"/>
              <a:defRPr sz="1200">
                <a:solidFill>
                  <a:srgbClr val="666666"/>
                </a:solidFill>
              </a:defRPr>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0F2162BF-9751-4D25-B60B-DA3A6BD1469A}"/>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
        <p:cNvGrpSpPr/>
        <p:nvPr/>
      </p:nvGrpSpPr>
      <p:grpSpPr>
        <a:xfrm>
          <a:off x="0" y="0"/>
          <a:ext cx="0" cy="0"/>
          <a:chOff x="0" y="0"/>
          <a:chExt cx="0" cy="0"/>
        </a:xfrm>
      </p:grpSpPr>
      <p:sp>
        <p:nvSpPr>
          <p:cNvPr id="27" name="Google Shape;27;p6"/>
          <p:cNvSpPr/>
          <p:nvPr/>
        </p:nvSpPr>
        <p:spPr>
          <a:xfrm>
            <a:off x="4880050" y="1082200"/>
            <a:ext cx="4263900" cy="3718200"/>
          </a:xfrm>
          <a:prstGeom prst="rect">
            <a:avLst/>
          </a:prstGeom>
          <a:solidFill>
            <a:srgbClr val="0031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66666"/>
              </a:buClr>
              <a:buSzPts val="1400"/>
              <a:buChar char="●"/>
              <a:defRPr sz="1400">
                <a:solidFill>
                  <a:srgbClr val="666666"/>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31" name="Google Shape;31;p6"/>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518B7139-1483-4775-83F9-8314AF4726F6}"/>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7"/>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E13B57B5-3679-4029-82A3-42ADFAFD8A2A}"/>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8" name="Google Shape;38;p8"/>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DECEC4AF-47BA-427A-80E6-2076D354BFC1}"/>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9"/>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FA66EDB6-BD52-4A7A-9F5D-549824B63619}"/>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 name="Google Shape;45;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 name="Google Shape;46;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7" name="Google Shape;47;p10"/>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0BBF3646-4698-4C38-ACE7-11C15D903D96}"/>
              </a:ext>
            </a:extLst>
          </p:cNvPr>
          <p:cNvSpPr>
            <a:spLocks noGrp="1"/>
          </p:cNvSpPr>
          <p:nvPr>
            <p:ph type="ftr" sz="quarter" idx="13"/>
          </p:nvPr>
        </p:nvSpPr>
        <p:spPr/>
        <p:txBody>
          <a:bodyPr/>
          <a:lstStyle/>
          <a:p>
            <a:r>
              <a:rPr lang="en-US"/>
              <a:t>P3DL 2020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167"/>
              </a:buClr>
              <a:buSzPts val="2800"/>
              <a:buNone/>
              <a:defRPr sz="2800">
                <a:solidFill>
                  <a:srgbClr val="003167"/>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750000" y="4801249"/>
            <a:ext cx="548700" cy="342300"/>
          </a:xfrm>
          <a:prstGeom prst="rect">
            <a:avLst/>
          </a:prstGeom>
          <a:noFill/>
          <a:ln>
            <a:noFill/>
          </a:ln>
        </p:spPr>
        <p:txBody>
          <a:bodyPr spcFirstLastPara="1" wrap="square" lIns="91425" tIns="91425" rIns="91425" bIns="91425" anchor="ctr" anchorCtr="0">
            <a:noAutofit/>
          </a:bodyPr>
          <a:lstStyle>
            <a:lvl1pPr lvl="0" algn="r" rtl="0">
              <a:buNone/>
              <a:defRPr sz="1000">
                <a:solidFill>
                  <a:srgbClr val="FFFFFF"/>
                </a:solidFill>
              </a:defRPr>
            </a:lvl1pPr>
            <a:lvl2pPr lvl="1" algn="r" rtl="0">
              <a:buNone/>
              <a:defRPr sz="1000">
                <a:solidFill>
                  <a:srgbClr val="FFFFFF"/>
                </a:solidFill>
              </a:defRPr>
            </a:lvl2pPr>
            <a:lvl3pPr lvl="2" algn="r" rtl="0">
              <a:buNone/>
              <a:defRPr sz="1000">
                <a:solidFill>
                  <a:srgbClr val="FFFFFF"/>
                </a:solidFill>
              </a:defRPr>
            </a:lvl3pPr>
            <a:lvl4pPr lvl="3" algn="r" rtl="0">
              <a:buNone/>
              <a:defRPr sz="1000">
                <a:solidFill>
                  <a:srgbClr val="FFFFFF"/>
                </a:solidFill>
              </a:defRPr>
            </a:lvl4pPr>
            <a:lvl5pPr lvl="4" algn="r" rtl="0">
              <a:buNone/>
              <a:defRPr sz="1000">
                <a:solidFill>
                  <a:srgbClr val="FFFFFF"/>
                </a:solidFill>
              </a:defRPr>
            </a:lvl5pPr>
            <a:lvl6pPr lvl="5" algn="r" rtl="0">
              <a:buNone/>
              <a:defRPr sz="1000">
                <a:solidFill>
                  <a:srgbClr val="FFFFFF"/>
                </a:solidFill>
              </a:defRPr>
            </a:lvl6pPr>
            <a:lvl7pPr lvl="6" algn="r" rtl="0">
              <a:buNone/>
              <a:defRPr sz="1000">
                <a:solidFill>
                  <a:srgbClr val="FFFFFF"/>
                </a:solidFill>
              </a:defRPr>
            </a:lvl7pPr>
            <a:lvl8pPr lvl="7" algn="r" rtl="0">
              <a:buNone/>
              <a:defRPr sz="1000">
                <a:solidFill>
                  <a:srgbClr val="FFFFFF"/>
                </a:solidFill>
              </a:defRPr>
            </a:lvl8pPr>
            <a:lvl9pPr lvl="8" algn="r" rtl="0">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2" name="Footer Placeholder 1">
            <a:extLst>
              <a:ext uri="{FF2B5EF4-FFF2-40B4-BE49-F238E27FC236}">
                <a16:creationId xmlns:a16="http://schemas.microsoft.com/office/drawing/2014/main" id="{AF0C9150-CDFB-4C1F-A14D-526213D5DA1F}"/>
              </a:ext>
            </a:extLst>
          </p:cNvPr>
          <p:cNvSpPr>
            <a:spLocks noGrp="1"/>
          </p:cNvSpPr>
          <p:nvPr>
            <p:ph type="ftr" sz="quarter" idx="3"/>
          </p:nvPr>
        </p:nvSpPr>
        <p:spPr>
          <a:xfrm>
            <a:off x="51213" y="4835080"/>
            <a:ext cx="3086100" cy="274637"/>
          </a:xfrm>
          <a:prstGeom prst="rect">
            <a:avLst/>
          </a:prstGeom>
        </p:spPr>
        <p:txBody>
          <a:bodyPr vert="horz" lIns="91440" tIns="45720" rIns="91440" bIns="45720" rtlCol="0" anchor="ctr"/>
          <a:lstStyle>
            <a:lvl1pPr algn="l">
              <a:defRPr sz="1400">
                <a:solidFill>
                  <a:schemeClr val="bg1"/>
                </a:solidFill>
              </a:defRPr>
            </a:lvl1pPr>
          </a:lstStyle>
          <a:p>
            <a:r>
              <a:rPr lang="en-US" dirty="0"/>
              <a:t>P3DL 2020</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icready.com/products/build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cesium.com/3d-tiling-pipel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esium.com/3d-tiling-pipel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github.com/PrincessGod/objTo3d-til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log.kitware.com/citygml-read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www.epicready.com/products/builder" TargetMode="External"/><Relationship Id="rId4" Type="http://schemas.openxmlformats.org/officeDocument/2006/relationships/hyperlink" Target="http://www.openscenegraph.org/index.php/documentation/user-guides/55-osgcon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github.com/Kitware/Danesfield-App" TargetMode="External"/><Relationship Id="rId3" Type="http://schemas.openxmlformats.org/officeDocument/2006/relationships/hyperlink" Target="https://github.com/Kitware/TeleSculptor" TargetMode="External"/><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gc.org/blog/254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1.nyc.gov/site/doitt/initiatives/3d-building.page"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s://www.businesslocationcenter.de/en/economic-atlas/download-portal/"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Geospatial 3D Model Conversion and Transmission</a:t>
            </a:r>
            <a:br>
              <a:rPr lang="en-US" sz="2800" dirty="0"/>
            </a:br>
            <a:r>
              <a:rPr lang="en-US" sz="2800" dirty="0"/>
              <a:t>A Comparison of Open Standards and Software</a:t>
            </a:r>
            <a:endParaRPr lang="en-US" sz="2800" dirty="0">
              <a:solidFill>
                <a:srgbClr val="003167"/>
              </a:solidFill>
            </a:endParaRPr>
          </a:p>
        </p:txBody>
      </p:sp>
      <p:sp>
        <p:nvSpPr>
          <p:cNvPr id="63" name="Google Shape;63;p14"/>
          <p:cNvSpPr txBox="1">
            <a:spLocks noGrp="1"/>
          </p:cNvSpPr>
          <p:nvPr>
            <p:ph type="subTitle" idx="1"/>
          </p:nvPr>
        </p:nvSpPr>
        <p:spPr>
          <a:xfrm>
            <a:off x="311700" y="2925491"/>
            <a:ext cx="8520600" cy="1749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P3DL - </a:t>
            </a:r>
            <a:r>
              <a:rPr lang="en" dirty="0"/>
              <a:t>August 12th, 2020</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2400" dirty="0"/>
              <a:t>Presented by: Dr. Matt Leotta</a:t>
            </a:r>
          </a:p>
          <a:p>
            <a:pPr marL="0" lvl="0" indent="0" algn="ctr" rtl="0">
              <a:spcBef>
                <a:spcPts val="0"/>
              </a:spcBef>
              <a:spcAft>
                <a:spcPts val="0"/>
              </a:spcAft>
              <a:buNone/>
            </a:pPr>
            <a:endParaRPr lang="en" sz="1600" dirty="0"/>
          </a:p>
          <a:p>
            <a:pPr marL="0" lvl="0" indent="0" algn="ctr" rtl="0">
              <a:spcBef>
                <a:spcPts val="0"/>
              </a:spcBef>
              <a:spcAft>
                <a:spcPts val="0"/>
              </a:spcAft>
              <a:buNone/>
            </a:pPr>
            <a:r>
              <a:rPr lang="en" sz="1600" dirty="0"/>
              <a:t>Work supported by SBIR topic </a:t>
            </a:r>
            <a:r>
              <a:rPr lang="en-US" sz="1600" dirty="0"/>
              <a:t>NGA183-002</a:t>
            </a:r>
            <a:r>
              <a:rPr lang="en" sz="1600" dirty="0"/>
              <a:t> </a:t>
            </a:r>
          </a:p>
        </p:txBody>
      </p:sp>
      <p:pic>
        <p:nvPicPr>
          <p:cNvPr id="4" name="Google Shape;156;p18" descr="Matt Leotta">
            <a:extLst>
              <a:ext uri="{FF2B5EF4-FFF2-40B4-BE49-F238E27FC236}">
                <a16:creationId xmlns:a16="http://schemas.microsoft.com/office/drawing/2014/main" id="{D9F42947-0F1C-4B9A-8176-C064F31D9EDC}"/>
              </a:ext>
            </a:extLst>
          </p:cNvPr>
          <p:cNvPicPr preferRelativeResize="0"/>
          <p:nvPr/>
        </p:nvPicPr>
        <p:blipFill>
          <a:blip r:embed="rId3">
            <a:alphaModFix/>
          </a:blip>
          <a:stretch>
            <a:fillRect/>
          </a:stretch>
        </p:blipFill>
        <p:spPr>
          <a:xfrm>
            <a:off x="6992378" y="3344469"/>
            <a:ext cx="1371600" cy="137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Conversion</a:t>
            </a:r>
            <a:endParaRPr/>
          </a:p>
        </p:txBody>
      </p:sp>
      <p:sp>
        <p:nvSpPr>
          <p:cNvPr id="258" name="Google Shape;258;p28"/>
          <p:cNvSpPr txBox="1">
            <a:spLocks noGrp="1"/>
          </p:cNvSpPr>
          <p:nvPr>
            <p:ph type="body" idx="1"/>
          </p:nvPr>
        </p:nvSpPr>
        <p:spPr>
          <a:xfrm>
            <a:off x="311700" y="1152475"/>
            <a:ext cx="43425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dirty="0"/>
              <a:t>Convert all data sets to both CDB and 3D Tiles for comparison</a:t>
            </a:r>
            <a:endParaRPr sz="1700" dirty="0"/>
          </a:p>
          <a:p>
            <a:pPr marL="457200" lvl="0" indent="-336550" algn="l" rtl="0">
              <a:spcBef>
                <a:spcPts val="1000"/>
              </a:spcBef>
              <a:spcAft>
                <a:spcPts val="0"/>
              </a:spcAft>
              <a:buSzPts val="1700"/>
              <a:buChar char="●"/>
            </a:pPr>
            <a:r>
              <a:rPr lang="en" sz="1700" dirty="0"/>
              <a:t>No complete open source solution for CDB or 3D Tiles</a:t>
            </a:r>
            <a:endParaRPr sz="1700" dirty="0"/>
          </a:p>
          <a:p>
            <a:pPr marL="914400" lvl="1" indent="-311150" algn="l" rtl="0">
              <a:spcBef>
                <a:spcPts val="0"/>
              </a:spcBef>
              <a:spcAft>
                <a:spcPts val="0"/>
              </a:spcAft>
              <a:buSzPts val="1300"/>
              <a:buChar char="○"/>
            </a:pPr>
            <a:r>
              <a:rPr lang="en" sz="1300" dirty="0"/>
              <a:t>Used some open source tools for each</a:t>
            </a:r>
            <a:endParaRPr sz="1300" dirty="0"/>
          </a:p>
          <a:p>
            <a:pPr marL="914400" lvl="1" indent="-311150" algn="l" rtl="0">
              <a:spcBef>
                <a:spcPts val="0"/>
              </a:spcBef>
              <a:spcAft>
                <a:spcPts val="0"/>
              </a:spcAft>
              <a:buSzPts val="1300"/>
              <a:buChar char="○"/>
            </a:pPr>
            <a:r>
              <a:rPr lang="en" sz="1300" dirty="0"/>
              <a:t>open source solution for OBJ to 3D Tiles </a:t>
            </a:r>
            <a:endParaRPr sz="1300" dirty="0"/>
          </a:p>
          <a:p>
            <a:pPr marL="457200" lvl="0" indent="-336550" algn="l" rtl="0">
              <a:spcBef>
                <a:spcPts val="1000"/>
              </a:spcBef>
              <a:spcAft>
                <a:spcPts val="0"/>
              </a:spcAft>
              <a:buSzPts val="1700"/>
              <a:buChar char="●"/>
            </a:pPr>
            <a:r>
              <a:rPr lang="en" sz="1700" dirty="0"/>
              <a:t>Obtained trial licenses from vendors</a:t>
            </a:r>
            <a:endParaRPr sz="1700" dirty="0"/>
          </a:p>
          <a:p>
            <a:pPr marL="914400" lvl="1" indent="-311150" algn="l" rtl="0">
              <a:spcBef>
                <a:spcPts val="0"/>
              </a:spcBef>
              <a:spcAft>
                <a:spcPts val="0"/>
              </a:spcAft>
              <a:buSzPts val="1300"/>
              <a:buChar char="○"/>
            </a:pPr>
            <a:r>
              <a:rPr lang="en" sz="1300" u="sng" dirty="0">
                <a:solidFill>
                  <a:schemeClr val="hlink"/>
                </a:solidFill>
                <a:hlinkClick r:id="rId3"/>
              </a:rPr>
              <a:t>EPIC Builder</a:t>
            </a:r>
            <a:endParaRPr sz="1300" dirty="0"/>
          </a:p>
          <a:p>
            <a:pPr marL="914400" lvl="1" indent="-311150" algn="l" rtl="0">
              <a:spcBef>
                <a:spcPts val="0"/>
              </a:spcBef>
              <a:spcAft>
                <a:spcPts val="0"/>
              </a:spcAft>
              <a:buSzPts val="1300"/>
              <a:buChar char="○"/>
            </a:pPr>
            <a:r>
              <a:rPr lang="en" sz="1300" u="sng" dirty="0">
                <a:solidFill>
                  <a:schemeClr val="hlink"/>
                </a:solidFill>
                <a:hlinkClick r:id="rId4"/>
              </a:rPr>
              <a:t>Cesium 3D Tiling Pipeline</a:t>
            </a:r>
            <a:endParaRPr sz="1300" dirty="0"/>
          </a:p>
          <a:p>
            <a:pPr marL="457200" lvl="0" indent="-336550" algn="l" rtl="0">
              <a:spcBef>
                <a:spcPts val="1000"/>
              </a:spcBef>
              <a:spcAft>
                <a:spcPts val="1000"/>
              </a:spcAft>
              <a:buSzPts val="1700"/>
              <a:buChar char="●"/>
            </a:pPr>
            <a:r>
              <a:rPr lang="en" sz="1700" dirty="0"/>
              <a:t>Collaborated with Cesium and EPIC to understand their software and fix bugs</a:t>
            </a:r>
            <a:endParaRPr sz="1700" dirty="0"/>
          </a:p>
        </p:txBody>
      </p:sp>
      <p:sp>
        <p:nvSpPr>
          <p:cNvPr id="259" name="Google Shape;259;p28"/>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60" name="Google Shape;260;p28"/>
          <p:cNvSpPr/>
          <p:nvPr/>
        </p:nvSpPr>
        <p:spPr>
          <a:xfrm>
            <a:off x="4909950" y="1580150"/>
            <a:ext cx="1368900" cy="63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Jacksonville</a:t>
            </a:r>
            <a:endParaRPr/>
          </a:p>
          <a:p>
            <a:pPr marL="0" lvl="0" indent="0" algn="ctr" rtl="0">
              <a:spcBef>
                <a:spcPts val="0"/>
              </a:spcBef>
              <a:spcAft>
                <a:spcPts val="0"/>
              </a:spcAft>
              <a:buNone/>
            </a:pPr>
            <a:r>
              <a:rPr lang="en"/>
              <a:t>(OBJ)</a:t>
            </a:r>
            <a:endParaRPr/>
          </a:p>
        </p:txBody>
      </p:sp>
      <p:sp>
        <p:nvSpPr>
          <p:cNvPr id="261" name="Google Shape;261;p28"/>
          <p:cNvSpPr/>
          <p:nvPr/>
        </p:nvSpPr>
        <p:spPr>
          <a:xfrm>
            <a:off x="4909950" y="2592138"/>
            <a:ext cx="1368900" cy="637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New York City</a:t>
            </a:r>
            <a:endParaRPr/>
          </a:p>
          <a:p>
            <a:pPr marL="0" lvl="0" indent="0" algn="ctr" rtl="0">
              <a:spcBef>
                <a:spcPts val="0"/>
              </a:spcBef>
              <a:spcAft>
                <a:spcPts val="0"/>
              </a:spcAft>
              <a:buNone/>
            </a:pPr>
            <a:r>
              <a:rPr lang="en"/>
              <a:t>(CityGML)</a:t>
            </a:r>
            <a:endParaRPr/>
          </a:p>
        </p:txBody>
      </p:sp>
      <p:sp>
        <p:nvSpPr>
          <p:cNvPr id="262" name="Google Shape;262;p28"/>
          <p:cNvSpPr/>
          <p:nvPr/>
        </p:nvSpPr>
        <p:spPr>
          <a:xfrm>
            <a:off x="4909950" y="3604125"/>
            <a:ext cx="1368900" cy="637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Berlin</a:t>
            </a:r>
            <a:endParaRPr/>
          </a:p>
          <a:p>
            <a:pPr marL="0" lvl="0" indent="0" algn="ctr" rtl="0">
              <a:spcBef>
                <a:spcPts val="0"/>
              </a:spcBef>
              <a:spcAft>
                <a:spcPts val="0"/>
              </a:spcAft>
              <a:buNone/>
            </a:pPr>
            <a:r>
              <a:rPr lang="en"/>
              <a:t>(CityGML)</a:t>
            </a:r>
            <a:endParaRPr/>
          </a:p>
        </p:txBody>
      </p:sp>
      <p:sp>
        <p:nvSpPr>
          <p:cNvPr id="263" name="Google Shape;263;p28"/>
          <p:cNvSpPr/>
          <p:nvPr/>
        </p:nvSpPr>
        <p:spPr>
          <a:xfrm>
            <a:off x="7024100" y="2060400"/>
            <a:ext cx="875100" cy="534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CDB</a:t>
            </a:r>
            <a:endParaRPr/>
          </a:p>
        </p:txBody>
      </p:sp>
      <p:sp>
        <p:nvSpPr>
          <p:cNvPr id="264" name="Google Shape;264;p28"/>
          <p:cNvSpPr/>
          <p:nvPr/>
        </p:nvSpPr>
        <p:spPr>
          <a:xfrm>
            <a:off x="7024100" y="3101475"/>
            <a:ext cx="875100" cy="5340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3D Tiles</a:t>
            </a:r>
            <a:endParaRPr/>
          </a:p>
        </p:txBody>
      </p:sp>
      <p:cxnSp>
        <p:nvCxnSpPr>
          <p:cNvPr id="265" name="Google Shape;265;p28"/>
          <p:cNvCxnSpPr>
            <a:stCxn id="260" idx="3"/>
            <a:endCxn id="263" idx="1"/>
          </p:cNvCxnSpPr>
          <p:nvPr/>
        </p:nvCxnSpPr>
        <p:spPr>
          <a:xfrm>
            <a:off x="6278850" y="1898750"/>
            <a:ext cx="745200" cy="428700"/>
          </a:xfrm>
          <a:prstGeom prst="straightConnector1">
            <a:avLst/>
          </a:prstGeom>
          <a:noFill/>
          <a:ln w="19050" cap="flat" cmpd="sng">
            <a:solidFill>
              <a:schemeClr val="dk2"/>
            </a:solidFill>
            <a:prstDash val="solid"/>
            <a:round/>
            <a:headEnd type="none" w="med" len="med"/>
            <a:tailEnd type="triangle" w="med" len="med"/>
          </a:ln>
        </p:spPr>
      </p:cxnSp>
      <p:cxnSp>
        <p:nvCxnSpPr>
          <p:cNvPr id="266" name="Google Shape;266;p28"/>
          <p:cNvCxnSpPr>
            <a:stCxn id="261" idx="3"/>
            <a:endCxn id="263" idx="1"/>
          </p:cNvCxnSpPr>
          <p:nvPr/>
        </p:nvCxnSpPr>
        <p:spPr>
          <a:xfrm rot="10800000" flipH="1">
            <a:off x="6278850" y="2327538"/>
            <a:ext cx="745200" cy="583200"/>
          </a:xfrm>
          <a:prstGeom prst="straightConnector1">
            <a:avLst/>
          </a:prstGeom>
          <a:noFill/>
          <a:ln w="19050" cap="flat" cmpd="sng">
            <a:solidFill>
              <a:schemeClr val="dk2"/>
            </a:solidFill>
            <a:prstDash val="solid"/>
            <a:round/>
            <a:headEnd type="none" w="med" len="med"/>
            <a:tailEnd type="triangle" w="med" len="med"/>
          </a:ln>
        </p:spPr>
      </p:cxnSp>
      <p:cxnSp>
        <p:nvCxnSpPr>
          <p:cNvPr id="267" name="Google Shape;267;p28"/>
          <p:cNvCxnSpPr>
            <a:stCxn id="261" idx="3"/>
            <a:endCxn id="264" idx="1"/>
          </p:cNvCxnSpPr>
          <p:nvPr/>
        </p:nvCxnSpPr>
        <p:spPr>
          <a:xfrm>
            <a:off x="6278850" y="2910738"/>
            <a:ext cx="745200" cy="457800"/>
          </a:xfrm>
          <a:prstGeom prst="straightConnector1">
            <a:avLst/>
          </a:prstGeom>
          <a:noFill/>
          <a:ln w="19050" cap="flat" cmpd="sng">
            <a:solidFill>
              <a:schemeClr val="dk2"/>
            </a:solidFill>
            <a:prstDash val="solid"/>
            <a:round/>
            <a:headEnd type="none" w="med" len="med"/>
            <a:tailEnd type="triangle" w="med" len="med"/>
          </a:ln>
        </p:spPr>
      </p:cxnSp>
      <p:cxnSp>
        <p:nvCxnSpPr>
          <p:cNvPr id="268" name="Google Shape;268;p28"/>
          <p:cNvCxnSpPr>
            <a:stCxn id="262" idx="3"/>
            <a:endCxn id="263" idx="1"/>
          </p:cNvCxnSpPr>
          <p:nvPr/>
        </p:nvCxnSpPr>
        <p:spPr>
          <a:xfrm rot="10800000" flipH="1">
            <a:off x="6278850" y="2327325"/>
            <a:ext cx="745200" cy="1595400"/>
          </a:xfrm>
          <a:prstGeom prst="straightConnector1">
            <a:avLst/>
          </a:prstGeom>
          <a:noFill/>
          <a:ln w="19050" cap="flat" cmpd="sng">
            <a:solidFill>
              <a:schemeClr val="dk2"/>
            </a:solidFill>
            <a:prstDash val="solid"/>
            <a:round/>
            <a:headEnd type="none" w="med" len="med"/>
            <a:tailEnd type="triangle" w="med" len="med"/>
          </a:ln>
        </p:spPr>
      </p:cxnSp>
      <p:cxnSp>
        <p:nvCxnSpPr>
          <p:cNvPr id="269" name="Google Shape;269;p28"/>
          <p:cNvCxnSpPr>
            <a:stCxn id="262" idx="3"/>
            <a:endCxn id="264" idx="1"/>
          </p:cNvCxnSpPr>
          <p:nvPr/>
        </p:nvCxnSpPr>
        <p:spPr>
          <a:xfrm rot="10800000" flipH="1">
            <a:off x="6278850" y="3368625"/>
            <a:ext cx="745200" cy="554100"/>
          </a:xfrm>
          <a:prstGeom prst="straightConnector1">
            <a:avLst/>
          </a:prstGeom>
          <a:noFill/>
          <a:ln w="19050" cap="flat" cmpd="sng">
            <a:solidFill>
              <a:schemeClr val="dk2"/>
            </a:solidFill>
            <a:prstDash val="solid"/>
            <a:round/>
            <a:headEnd type="none" w="med" len="med"/>
            <a:tailEnd type="triangle" w="med" len="med"/>
          </a:ln>
        </p:spPr>
      </p:cxnSp>
      <p:sp>
        <p:nvSpPr>
          <p:cNvPr id="270" name="Google Shape;270;p28"/>
          <p:cNvSpPr/>
          <p:nvPr/>
        </p:nvSpPr>
        <p:spPr>
          <a:xfrm>
            <a:off x="8016025" y="2172600"/>
            <a:ext cx="897600" cy="3096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18275" tIns="0" rIns="0" bIns="0" anchor="ctr" anchorCtr="0">
            <a:noAutofit/>
          </a:bodyPr>
          <a:lstStyle/>
          <a:p>
            <a:pPr marL="0" lvl="0" indent="0" algn="ctr" rtl="0">
              <a:spcBef>
                <a:spcPts val="0"/>
              </a:spcBef>
              <a:spcAft>
                <a:spcPts val="0"/>
              </a:spcAft>
              <a:buNone/>
            </a:pPr>
            <a:r>
              <a:rPr lang="en" sz="1000"/>
              <a:t>Transmit</a:t>
            </a:r>
            <a:endParaRPr sz="1000"/>
          </a:p>
        </p:txBody>
      </p:sp>
      <p:sp>
        <p:nvSpPr>
          <p:cNvPr id="271" name="Google Shape;271;p28"/>
          <p:cNvSpPr/>
          <p:nvPr/>
        </p:nvSpPr>
        <p:spPr>
          <a:xfrm>
            <a:off x="8016025" y="3213675"/>
            <a:ext cx="897600" cy="3096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18275" tIns="0" rIns="0" bIns="0" anchor="ctr" anchorCtr="0">
            <a:noAutofit/>
          </a:bodyPr>
          <a:lstStyle/>
          <a:p>
            <a:pPr marL="0" lvl="0" indent="0" algn="ctr" rtl="0">
              <a:spcBef>
                <a:spcPts val="0"/>
              </a:spcBef>
              <a:spcAft>
                <a:spcPts val="0"/>
              </a:spcAft>
              <a:buNone/>
            </a:pPr>
            <a:r>
              <a:rPr lang="en" sz="1000"/>
              <a:t>Transmit</a:t>
            </a:r>
            <a:endParaRPr sz="1000"/>
          </a:p>
        </p:txBody>
      </p:sp>
      <p:sp>
        <p:nvSpPr>
          <p:cNvPr id="272" name="Google Shape;272;p28"/>
          <p:cNvSpPr/>
          <p:nvPr/>
        </p:nvSpPr>
        <p:spPr>
          <a:xfrm rot="5400000">
            <a:off x="8137325" y="2656850"/>
            <a:ext cx="753900" cy="394800"/>
          </a:xfrm>
          <a:prstGeom prst="leftRightArrow">
            <a:avLst>
              <a:gd name="adj1" fmla="val 47707"/>
              <a:gd name="adj2" fmla="val 43483"/>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t>Compare</a:t>
            </a:r>
            <a:endParaRPr sz="1000"/>
          </a:p>
        </p:txBody>
      </p:sp>
      <p:sp>
        <p:nvSpPr>
          <p:cNvPr id="273" name="Google Shape;273;p28"/>
          <p:cNvSpPr txBox="1"/>
          <p:nvPr/>
        </p:nvSpPr>
        <p:spPr>
          <a:xfrm>
            <a:off x="6278850" y="1286913"/>
            <a:ext cx="11220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Data</a:t>
            </a:r>
            <a:endParaRPr/>
          </a:p>
          <a:p>
            <a:pPr marL="0" lvl="0" indent="0" algn="l" rtl="0">
              <a:spcBef>
                <a:spcPts val="0"/>
              </a:spcBef>
              <a:spcAft>
                <a:spcPts val="0"/>
              </a:spcAft>
              <a:buNone/>
            </a:pPr>
            <a:r>
              <a:rPr lang="en"/>
              <a:t>Conversion</a:t>
            </a:r>
            <a:endParaRPr/>
          </a:p>
        </p:txBody>
      </p:sp>
      <p:cxnSp>
        <p:nvCxnSpPr>
          <p:cNvPr id="274" name="Google Shape;274;p28"/>
          <p:cNvCxnSpPr>
            <a:stCxn id="260" idx="3"/>
            <a:endCxn id="264" idx="1"/>
          </p:cNvCxnSpPr>
          <p:nvPr/>
        </p:nvCxnSpPr>
        <p:spPr>
          <a:xfrm>
            <a:off x="6278850" y="1898750"/>
            <a:ext cx="745200" cy="1469700"/>
          </a:xfrm>
          <a:prstGeom prst="straightConnector1">
            <a:avLst/>
          </a:prstGeom>
          <a:noFill/>
          <a:ln w="19050" cap="flat" cmpd="sng">
            <a:solidFill>
              <a:srgbClr val="6AA84F"/>
            </a:solidFill>
            <a:prstDash val="solid"/>
            <a:round/>
            <a:headEnd type="none" w="med" len="med"/>
            <a:tailEnd type="triangle" w="med" len="med"/>
          </a:ln>
        </p:spPr>
      </p:cxnSp>
      <p:cxnSp>
        <p:nvCxnSpPr>
          <p:cNvPr id="275" name="Google Shape;275;p28"/>
          <p:cNvCxnSpPr/>
          <p:nvPr/>
        </p:nvCxnSpPr>
        <p:spPr>
          <a:xfrm rot="10800000" flipH="1">
            <a:off x="1324075" y="2979875"/>
            <a:ext cx="2975700" cy="5100"/>
          </a:xfrm>
          <a:prstGeom prst="straightConnector1">
            <a:avLst/>
          </a:prstGeom>
          <a:noFill/>
          <a:ln w="9525" cap="flat" cmpd="sng">
            <a:solidFill>
              <a:srgbClr val="6AA84F"/>
            </a:solidFill>
            <a:prstDash val="solid"/>
            <a:round/>
            <a:headEnd type="none" w="med" len="med"/>
            <a:tailEnd type="none" w="med" len="med"/>
          </a:ln>
        </p:spPr>
      </p:cxnSp>
      <p:sp>
        <p:nvSpPr>
          <p:cNvPr id="2" name="Footer Placeholder 1">
            <a:extLst>
              <a:ext uri="{FF2B5EF4-FFF2-40B4-BE49-F238E27FC236}">
                <a16:creationId xmlns:a16="http://schemas.microsoft.com/office/drawing/2014/main" id="{23AA7A81-17BF-4DA0-B984-2DE5CEE6709C}"/>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 to 3D Tiles</a:t>
            </a:r>
            <a:endParaRPr/>
          </a:p>
        </p:txBody>
      </p:sp>
      <p:sp>
        <p:nvSpPr>
          <p:cNvPr id="281" name="Google Shape;281;p29"/>
          <p:cNvSpPr txBox="1">
            <a:spLocks noGrp="1"/>
          </p:cNvSpPr>
          <p:nvPr>
            <p:ph type="body" idx="1"/>
          </p:nvPr>
        </p:nvSpPr>
        <p:spPr>
          <a:xfrm>
            <a:off x="311700" y="1638795"/>
            <a:ext cx="8520600" cy="293008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CityGML to 3D Tiles</a:t>
            </a:r>
            <a:endParaRPr dirty="0"/>
          </a:p>
          <a:p>
            <a:pPr marL="914400" lvl="1" indent="-317500" algn="l" rtl="0">
              <a:spcBef>
                <a:spcPts val="0"/>
              </a:spcBef>
              <a:spcAft>
                <a:spcPts val="0"/>
              </a:spcAft>
              <a:buSzPts val="1400"/>
              <a:buChar char="○"/>
            </a:pPr>
            <a:r>
              <a:rPr lang="en" dirty="0"/>
              <a:t>Used </a:t>
            </a:r>
            <a:r>
              <a:rPr lang="en" u="sng" dirty="0">
                <a:solidFill>
                  <a:schemeClr val="hlink"/>
                </a:solidFill>
                <a:hlinkClick r:id="rId3"/>
              </a:rPr>
              <a:t>Cesium 3D Tiling Pipeline</a:t>
            </a:r>
            <a:br>
              <a:rPr lang="en" dirty="0"/>
            </a:br>
            <a:endParaRPr dirty="0"/>
          </a:p>
          <a:p>
            <a:pPr marL="457200" lvl="0" indent="-342900" algn="l" rtl="0">
              <a:spcBef>
                <a:spcPts val="1000"/>
              </a:spcBef>
              <a:spcAft>
                <a:spcPts val="0"/>
              </a:spcAft>
              <a:buSzPts val="1800"/>
              <a:buChar char="●"/>
            </a:pPr>
            <a:r>
              <a:rPr lang="en" dirty="0"/>
              <a:t>OBJ to 3D Tiles</a:t>
            </a:r>
            <a:endParaRPr dirty="0"/>
          </a:p>
          <a:p>
            <a:pPr marL="914400" lvl="1" indent="-317500" algn="l" rtl="0">
              <a:spcBef>
                <a:spcPts val="0"/>
              </a:spcBef>
              <a:spcAft>
                <a:spcPts val="0"/>
              </a:spcAft>
              <a:buSzPts val="1400"/>
              <a:buChar char="○"/>
            </a:pPr>
            <a:r>
              <a:rPr lang="en" dirty="0"/>
              <a:t>Used open source script </a:t>
            </a:r>
            <a:r>
              <a:rPr lang="en" u="sng" dirty="0">
                <a:solidFill>
                  <a:schemeClr val="hlink"/>
                </a:solidFill>
                <a:hlinkClick r:id="rId4"/>
              </a:rPr>
              <a:t>obj23dtiles</a:t>
            </a:r>
            <a:r>
              <a:rPr lang="en" dirty="0"/>
              <a:t> to generate a 3D tiles dataset for each building</a:t>
            </a:r>
            <a:endParaRPr dirty="0"/>
          </a:p>
          <a:p>
            <a:pPr marL="1371600" lvl="2" indent="-317500" algn="l" rtl="0">
              <a:spcBef>
                <a:spcPts val="0"/>
              </a:spcBef>
              <a:spcAft>
                <a:spcPts val="0"/>
              </a:spcAft>
              <a:buSzPts val="1400"/>
              <a:buChar char="■"/>
            </a:pPr>
            <a:r>
              <a:rPr lang="en" dirty="0"/>
              <a:t>Provides one-to-one mapping of single OBJ to a 3D tile, no tile hierarchy </a:t>
            </a:r>
            <a:endParaRPr dirty="0"/>
          </a:p>
          <a:p>
            <a:pPr marL="914400" lvl="1" indent="-317500" algn="l" rtl="0">
              <a:spcBef>
                <a:spcPts val="0"/>
              </a:spcBef>
              <a:spcAft>
                <a:spcPts val="0"/>
              </a:spcAft>
              <a:buSzPts val="1400"/>
              <a:buChar char="○"/>
            </a:pPr>
            <a:r>
              <a:rPr lang="en" dirty="0"/>
              <a:t>Wrote a script to parent all 3D tiles under a single root tile</a:t>
            </a:r>
            <a:endParaRPr dirty="0"/>
          </a:p>
        </p:txBody>
      </p:sp>
      <p:sp>
        <p:nvSpPr>
          <p:cNvPr id="282" name="Google Shape;282;p29"/>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83" name="Google Shape;283;p29" descr="Introducing 3D Tiles | cesium.com"/>
          <p:cNvPicPr preferRelativeResize="0"/>
          <p:nvPr/>
        </p:nvPicPr>
        <p:blipFill>
          <a:blip r:embed="rId5">
            <a:alphaModFix/>
          </a:blip>
          <a:stretch>
            <a:fillRect/>
          </a:stretch>
        </p:blipFill>
        <p:spPr>
          <a:xfrm>
            <a:off x="6319900" y="445025"/>
            <a:ext cx="2512400" cy="672075"/>
          </a:xfrm>
          <a:prstGeom prst="rect">
            <a:avLst/>
          </a:prstGeom>
          <a:noFill/>
          <a:ln>
            <a:noFill/>
          </a:ln>
        </p:spPr>
      </p:pic>
      <p:sp>
        <p:nvSpPr>
          <p:cNvPr id="284" name="Google Shape;284;p29"/>
          <p:cNvSpPr/>
          <p:nvPr/>
        </p:nvSpPr>
        <p:spPr>
          <a:xfrm>
            <a:off x="5287150" y="534163"/>
            <a:ext cx="852900" cy="4938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ooter Placeholder 1">
            <a:extLst>
              <a:ext uri="{FF2B5EF4-FFF2-40B4-BE49-F238E27FC236}">
                <a16:creationId xmlns:a16="http://schemas.microsoft.com/office/drawing/2014/main" id="{8EF63A69-9CB0-4E61-92BE-F8440048E9AF}"/>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p:nvPr/>
        </p:nvSpPr>
        <p:spPr>
          <a:xfrm>
            <a:off x="7692363" y="2373058"/>
            <a:ext cx="942600" cy="377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OBJ</a:t>
            </a:r>
            <a:endParaRPr/>
          </a:p>
        </p:txBody>
      </p:sp>
      <p:sp>
        <p:nvSpPr>
          <p:cNvPr id="290" name="Google Shape;290;p30"/>
          <p:cNvSpPr/>
          <p:nvPr/>
        </p:nvSpPr>
        <p:spPr>
          <a:xfrm>
            <a:off x="7692363" y="3138554"/>
            <a:ext cx="942600" cy="3771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FLT</a:t>
            </a:r>
            <a:endParaRPr/>
          </a:p>
        </p:txBody>
      </p:sp>
      <p:cxnSp>
        <p:nvCxnSpPr>
          <p:cNvPr id="291" name="Google Shape;291;p30"/>
          <p:cNvCxnSpPr>
            <a:stCxn id="289" idx="2"/>
            <a:endCxn id="290" idx="0"/>
          </p:cNvCxnSpPr>
          <p:nvPr/>
        </p:nvCxnSpPr>
        <p:spPr>
          <a:xfrm>
            <a:off x="8163663" y="2750158"/>
            <a:ext cx="0" cy="388500"/>
          </a:xfrm>
          <a:prstGeom prst="straightConnector1">
            <a:avLst/>
          </a:prstGeom>
          <a:noFill/>
          <a:ln w="9525" cap="flat" cmpd="sng">
            <a:solidFill>
              <a:schemeClr val="dk2"/>
            </a:solidFill>
            <a:prstDash val="solid"/>
            <a:round/>
            <a:headEnd type="none" w="med" len="med"/>
            <a:tailEnd type="triangle" w="med" len="med"/>
          </a:ln>
        </p:spPr>
      </p:cxnSp>
      <p:cxnSp>
        <p:nvCxnSpPr>
          <p:cNvPr id="292" name="Google Shape;292;p30"/>
          <p:cNvCxnSpPr>
            <a:stCxn id="290" idx="2"/>
            <a:endCxn id="293" idx="0"/>
          </p:cNvCxnSpPr>
          <p:nvPr/>
        </p:nvCxnSpPr>
        <p:spPr>
          <a:xfrm>
            <a:off x="8163663" y="3515654"/>
            <a:ext cx="90300" cy="454200"/>
          </a:xfrm>
          <a:prstGeom prst="straightConnector1">
            <a:avLst/>
          </a:prstGeom>
          <a:noFill/>
          <a:ln w="9525" cap="flat" cmpd="sng">
            <a:solidFill>
              <a:schemeClr val="dk2"/>
            </a:solidFill>
            <a:prstDash val="solid"/>
            <a:round/>
            <a:headEnd type="none" w="med" len="med"/>
            <a:tailEnd type="triangle" w="med" len="med"/>
          </a:ln>
        </p:spPr>
      </p:cxnSp>
      <p:sp>
        <p:nvSpPr>
          <p:cNvPr id="294" name="Google Shape;29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 to CDB</a:t>
            </a:r>
            <a:endParaRPr/>
          </a:p>
        </p:txBody>
      </p:sp>
      <p:sp>
        <p:nvSpPr>
          <p:cNvPr id="295" name="Google Shape;295;p30"/>
          <p:cNvSpPr txBox="1">
            <a:spLocks noGrp="1"/>
          </p:cNvSpPr>
          <p:nvPr>
            <p:ph type="body" idx="1"/>
          </p:nvPr>
        </p:nvSpPr>
        <p:spPr>
          <a:xfrm>
            <a:off x="311700" y="1591293"/>
            <a:ext cx="7049100" cy="2977581"/>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CityGML to CDB</a:t>
            </a:r>
            <a:endParaRPr dirty="0"/>
          </a:p>
          <a:p>
            <a:pPr marL="914400" lvl="1" indent="-317500" algn="l" rtl="0">
              <a:spcBef>
                <a:spcPts val="0"/>
              </a:spcBef>
              <a:spcAft>
                <a:spcPts val="0"/>
              </a:spcAft>
              <a:buSzPts val="1400"/>
              <a:buChar char="○"/>
            </a:pPr>
            <a:r>
              <a:rPr lang="en" sz="1400" dirty="0"/>
              <a:t>Converted the CityGML file to a list of OBJ files, one for each building</a:t>
            </a:r>
            <a:endParaRPr dirty="0"/>
          </a:p>
          <a:p>
            <a:pPr marL="1371600" lvl="2" indent="-317500" algn="l" rtl="0">
              <a:spcBef>
                <a:spcPts val="0"/>
              </a:spcBef>
              <a:spcAft>
                <a:spcPts val="0"/>
              </a:spcAft>
              <a:buSzPts val="1400"/>
              <a:buChar char="■"/>
            </a:pPr>
            <a:r>
              <a:rPr lang="en" dirty="0"/>
              <a:t>U</a:t>
            </a:r>
            <a:r>
              <a:rPr lang="en" sz="1400" dirty="0"/>
              <a:t>s</a:t>
            </a:r>
            <a:r>
              <a:rPr lang="en" dirty="0"/>
              <a:t>ed</a:t>
            </a:r>
            <a:r>
              <a:rPr lang="en" sz="1400" dirty="0"/>
              <a:t> Kitware</a:t>
            </a:r>
            <a:r>
              <a:rPr lang="en" dirty="0"/>
              <a:t>’s open source tools </a:t>
            </a:r>
            <a:r>
              <a:rPr lang="en" sz="1400" u="sng" dirty="0">
                <a:solidFill>
                  <a:schemeClr val="hlink"/>
                </a:solidFill>
                <a:hlinkClick r:id="rId3"/>
              </a:rPr>
              <a:t>VTK </a:t>
            </a:r>
            <a:r>
              <a:rPr lang="en" u="sng" dirty="0">
                <a:solidFill>
                  <a:schemeClr val="hlink"/>
                </a:solidFill>
                <a:hlinkClick r:id="rId3"/>
              </a:rPr>
              <a:t>&amp;</a:t>
            </a:r>
            <a:r>
              <a:rPr lang="en" sz="1400" u="sng" dirty="0">
                <a:solidFill>
                  <a:schemeClr val="hlink"/>
                </a:solidFill>
                <a:hlinkClick r:id="rId3"/>
              </a:rPr>
              <a:t> Paraview</a:t>
            </a:r>
            <a:r>
              <a:rPr lang="en" sz="1400" dirty="0"/>
              <a:t>.</a:t>
            </a:r>
            <a:endParaRPr dirty="0"/>
          </a:p>
          <a:p>
            <a:pPr marL="914400" lvl="1" indent="-317500" algn="l" rtl="0">
              <a:spcBef>
                <a:spcPts val="0"/>
              </a:spcBef>
              <a:spcAft>
                <a:spcPts val="0"/>
              </a:spcAft>
              <a:buSzPts val="1400"/>
              <a:buChar char="○"/>
            </a:pPr>
            <a:r>
              <a:rPr lang="en" dirty="0"/>
              <a:t>Proceeded with OBJ to CDB steps below</a:t>
            </a:r>
            <a:br>
              <a:rPr lang="en" dirty="0"/>
            </a:br>
            <a:endParaRPr dirty="0"/>
          </a:p>
          <a:p>
            <a:pPr marL="457200" lvl="0" indent="-342900" algn="l" rtl="0">
              <a:spcBef>
                <a:spcPts val="1000"/>
              </a:spcBef>
              <a:spcAft>
                <a:spcPts val="0"/>
              </a:spcAft>
              <a:buSzPts val="1800"/>
              <a:buChar char="●"/>
            </a:pPr>
            <a:r>
              <a:rPr lang="en" dirty="0"/>
              <a:t>OBJ to CDB</a:t>
            </a:r>
            <a:endParaRPr dirty="0"/>
          </a:p>
          <a:p>
            <a:pPr marL="914400" lvl="1" indent="-317500" algn="l" rtl="0">
              <a:spcBef>
                <a:spcPts val="0"/>
              </a:spcBef>
              <a:spcAft>
                <a:spcPts val="0"/>
              </a:spcAft>
              <a:buSzPts val="1400"/>
              <a:buChar char="○"/>
            </a:pPr>
            <a:r>
              <a:rPr lang="en" sz="1400" dirty="0"/>
              <a:t>Converted OBJs to FLTs using </a:t>
            </a:r>
            <a:r>
              <a:rPr lang="en" sz="1400" u="sng" dirty="0">
                <a:solidFill>
                  <a:schemeClr val="hlink"/>
                </a:solidFill>
                <a:hlinkClick r:id="rId4"/>
              </a:rPr>
              <a:t>OpenSceneGraph osgconv</a:t>
            </a:r>
            <a:r>
              <a:rPr lang="en" sz="1400" dirty="0"/>
              <a:t> tool.</a:t>
            </a:r>
            <a:endParaRPr sz="1400" dirty="0"/>
          </a:p>
          <a:p>
            <a:pPr marL="914400" lvl="1" indent="-317500" algn="l" rtl="0">
              <a:spcBef>
                <a:spcPts val="0"/>
              </a:spcBef>
              <a:spcAft>
                <a:spcPts val="0"/>
              </a:spcAft>
              <a:buSzPts val="1400"/>
              <a:buChar char="○"/>
            </a:pPr>
            <a:r>
              <a:rPr lang="en" dirty="0"/>
              <a:t>U</a:t>
            </a:r>
            <a:r>
              <a:rPr lang="en" sz="1400" dirty="0"/>
              <a:t>sed </a:t>
            </a:r>
            <a:r>
              <a:rPr lang="en" sz="1400" u="sng" dirty="0">
                <a:solidFill>
                  <a:schemeClr val="hlink"/>
                </a:solidFill>
                <a:hlinkClick r:id="rId5"/>
              </a:rPr>
              <a:t>EPIC Builder</a:t>
            </a:r>
            <a:r>
              <a:rPr lang="en" sz="1400" dirty="0"/>
              <a:t> to build the CDB dataset</a:t>
            </a:r>
          </a:p>
          <a:p>
            <a:pPr marL="914400" lvl="1" indent="-317500" algn="l" rtl="0">
              <a:spcBef>
                <a:spcPts val="0"/>
              </a:spcBef>
              <a:spcAft>
                <a:spcPts val="0"/>
              </a:spcAft>
              <a:buSzPts val="1400"/>
              <a:buChar char="○"/>
            </a:pPr>
            <a:r>
              <a:rPr lang="en" dirty="0"/>
              <a:t>Additional manipulation needed to handle coordinate systems for OBJ</a:t>
            </a:r>
            <a:endParaRPr dirty="0"/>
          </a:p>
        </p:txBody>
      </p:sp>
      <p:sp>
        <p:nvSpPr>
          <p:cNvPr id="296" name="Google Shape;296;p30"/>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97" name="Google Shape;297;p30" descr="CDB Formerly Common Database Standard"/>
          <p:cNvPicPr preferRelativeResize="0"/>
          <p:nvPr/>
        </p:nvPicPr>
        <p:blipFill>
          <a:blip r:embed="rId6">
            <a:alphaModFix/>
          </a:blip>
          <a:stretch>
            <a:fillRect/>
          </a:stretch>
        </p:blipFill>
        <p:spPr>
          <a:xfrm>
            <a:off x="7647425" y="445025"/>
            <a:ext cx="1184875" cy="1063625"/>
          </a:xfrm>
          <a:prstGeom prst="rect">
            <a:avLst/>
          </a:prstGeom>
          <a:noFill/>
          <a:ln>
            <a:noFill/>
          </a:ln>
        </p:spPr>
      </p:pic>
      <p:sp>
        <p:nvSpPr>
          <p:cNvPr id="298" name="Google Shape;298;p30"/>
          <p:cNvSpPr/>
          <p:nvPr/>
        </p:nvSpPr>
        <p:spPr>
          <a:xfrm>
            <a:off x="6849050" y="729925"/>
            <a:ext cx="852900" cy="4938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7782725" y="1777125"/>
            <a:ext cx="942600" cy="377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CityGML</a:t>
            </a:r>
            <a:endParaRPr/>
          </a:p>
        </p:txBody>
      </p:sp>
      <p:sp>
        <p:nvSpPr>
          <p:cNvPr id="300" name="Google Shape;300;p30"/>
          <p:cNvSpPr/>
          <p:nvPr/>
        </p:nvSpPr>
        <p:spPr>
          <a:xfrm>
            <a:off x="7773556" y="2452475"/>
            <a:ext cx="942600" cy="377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OBJ</a:t>
            </a:r>
            <a:endParaRPr/>
          </a:p>
        </p:txBody>
      </p:sp>
      <p:sp>
        <p:nvSpPr>
          <p:cNvPr id="301" name="Google Shape;301;p30"/>
          <p:cNvSpPr/>
          <p:nvPr/>
        </p:nvSpPr>
        <p:spPr>
          <a:xfrm>
            <a:off x="7773556" y="3212171"/>
            <a:ext cx="942600" cy="3771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FLT</a:t>
            </a:r>
            <a:endParaRPr/>
          </a:p>
        </p:txBody>
      </p:sp>
      <p:cxnSp>
        <p:nvCxnSpPr>
          <p:cNvPr id="302" name="Google Shape;302;p30"/>
          <p:cNvCxnSpPr>
            <a:stCxn id="300" idx="2"/>
            <a:endCxn id="301" idx="0"/>
          </p:cNvCxnSpPr>
          <p:nvPr/>
        </p:nvCxnSpPr>
        <p:spPr>
          <a:xfrm>
            <a:off x="8244856" y="2829575"/>
            <a:ext cx="0" cy="382500"/>
          </a:xfrm>
          <a:prstGeom prst="straightConnector1">
            <a:avLst/>
          </a:prstGeom>
          <a:noFill/>
          <a:ln w="9525" cap="flat" cmpd="sng">
            <a:solidFill>
              <a:schemeClr val="dk2"/>
            </a:solidFill>
            <a:prstDash val="solid"/>
            <a:round/>
            <a:headEnd type="none" w="med" len="med"/>
            <a:tailEnd type="triangle" w="med" len="med"/>
          </a:ln>
        </p:spPr>
      </p:cxnSp>
      <p:cxnSp>
        <p:nvCxnSpPr>
          <p:cNvPr id="303" name="Google Shape;303;p30"/>
          <p:cNvCxnSpPr>
            <a:stCxn id="301" idx="2"/>
            <a:endCxn id="293" idx="0"/>
          </p:cNvCxnSpPr>
          <p:nvPr/>
        </p:nvCxnSpPr>
        <p:spPr>
          <a:xfrm>
            <a:off x="8244856" y="3589271"/>
            <a:ext cx="9300" cy="380700"/>
          </a:xfrm>
          <a:prstGeom prst="straightConnector1">
            <a:avLst/>
          </a:prstGeom>
          <a:noFill/>
          <a:ln w="9525" cap="flat" cmpd="sng">
            <a:solidFill>
              <a:schemeClr val="dk2"/>
            </a:solidFill>
            <a:prstDash val="solid"/>
            <a:round/>
            <a:headEnd type="none" w="med" len="med"/>
            <a:tailEnd type="triangle" w="med" len="med"/>
          </a:ln>
        </p:spPr>
      </p:cxnSp>
      <p:sp>
        <p:nvSpPr>
          <p:cNvPr id="304" name="Google Shape;304;p30"/>
          <p:cNvSpPr/>
          <p:nvPr/>
        </p:nvSpPr>
        <p:spPr>
          <a:xfrm>
            <a:off x="7858925" y="2542621"/>
            <a:ext cx="942600" cy="3771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OBJ</a:t>
            </a:r>
            <a:endParaRPr/>
          </a:p>
        </p:txBody>
      </p:sp>
      <p:sp>
        <p:nvSpPr>
          <p:cNvPr id="293" name="Google Shape;293;p30"/>
          <p:cNvSpPr/>
          <p:nvPr/>
        </p:nvSpPr>
        <p:spPr>
          <a:xfrm>
            <a:off x="7782725" y="3969900"/>
            <a:ext cx="942600" cy="377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CDB</a:t>
            </a:r>
            <a:endParaRPr/>
          </a:p>
        </p:txBody>
      </p:sp>
      <p:cxnSp>
        <p:nvCxnSpPr>
          <p:cNvPr id="305" name="Google Shape;305;p30"/>
          <p:cNvCxnSpPr>
            <a:stCxn id="299" idx="2"/>
            <a:endCxn id="304" idx="0"/>
          </p:cNvCxnSpPr>
          <p:nvPr/>
        </p:nvCxnSpPr>
        <p:spPr>
          <a:xfrm>
            <a:off x="8254025" y="2154225"/>
            <a:ext cx="76200" cy="388500"/>
          </a:xfrm>
          <a:prstGeom prst="straightConnector1">
            <a:avLst/>
          </a:prstGeom>
          <a:noFill/>
          <a:ln w="9525" cap="flat" cmpd="sng">
            <a:solidFill>
              <a:schemeClr val="dk2"/>
            </a:solidFill>
            <a:prstDash val="solid"/>
            <a:round/>
            <a:headEnd type="none" w="med" len="med"/>
            <a:tailEnd type="triangle" w="med" len="med"/>
          </a:ln>
        </p:spPr>
      </p:cxnSp>
      <p:cxnSp>
        <p:nvCxnSpPr>
          <p:cNvPr id="306" name="Google Shape;306;p30"/>
          <p:cNvCxnSpPr>
            <a:stCxn id="304" idx="2"/>
            <a:endCxn id="307" idx="0"/>
          </p:cNvCxnSpPr>
          <p:nvPr/>
        </p:nvCxnSpPr>
        <p:spPr>
          <a:xfrm>
            <a:off x="8330225" y="2919721"/>
            <a:ext cx="0" cy="388500"/>
          </a:xfrm>
          <a:prstGeom prst="straightConnector1">
            <a:avLst/>
          </a:prstGeom>
          <a:noFill/>
          <a:ln w="9525" cap="flat" cmpd="sng">
            <a:solidFill>
              <a:schemeClr val="dk2"/>
            </a:solidFill>
            <a:prstDash val="solid"/>
            <a:round/>
            <a:headEnd type="none" w="med" len="med"/>
            <a:tailEnd type="triangle" w="med" len="med"/>
          </a:ln>
        </p:spPr>
      </p:cxnSp>
      <p:cxnSp>
        <p:nvCxnSpPr>
          <p:cNvPr id="308" name="Google Shape;308;p30"/>
          <p:cNvCxnSpPr>
            <a:stCxn id="307" idx="2"/>
            <a:endCxn id="293" idx="0"/>
          </p:cNvCxnSpPr>
          <p:nvPr/>
        </p:nvCxnSpPr>
        <p:spPr>
          <a:xfrm flipH="1">
            <a:off x="8254025" y="3685217"/>
            <a:ext cx="76200" cy="284700"/>
          </a:xfrm>
          <a:prstGeom prst="straightConnector1">
            <a:avLst/>
          </a:prstGeom>
          <a:noFill/>
          <a:ln w="9525" cap="flat" cmpd="sng">
            <a:solidFill>
              <a:schemeClr val="dk2"/>
            </a:solidFill>
            <a:prstDash val="solid"/>
            <a:round/>
            <a:headEnd type="none" w="med" len="med"/>
            <a:tailEnd type="triangle" w="med" len="med"/>
          </a:ln>
        </p:spPr>
      </p:cxnSp>
      <p:cxnSp>
        <p:nvCxnSpPr>
          <p:cNvPr id="309" name="Google Shape;309;p30"/>
          <p:cNvCxnSpPr>
            <a:stCxn id="299" idx="2"/>
            <a:endCxn id="300" idx="0"/>
          </p:cNvCxnSpPr>
          <p:nvPr/>
        </p:nvCxnSpPr>
        <p:spPr>
          <a:xfrm flipH="1">
            <a:off x="8244725" y="2154225"/>
            <a:ext cx="9300" cy="298200"/>
          </a:xfrm>
          <a:prstGeom prst="straightConnector1">
            <a:avLst/>
          </a:prstGeom>
          <a:noFill/>
          <a:ln w="9525" cap="flat" cmpd="sng">
            <a:solidFill>
              <a:schemeClr val="dk2"/>
            </a:solidFill>
            <a:prstDash val="solid"/>
            <a:round/>
            <a:headEnd type="none" w="med" len="med"/>
            <a:tailEnd type="triangle" w="med" len="med"/>
          </a:ln>
        </p:spPr>
      </p:cxnSp>
      <p:cxnSp>
        <p:nvCxnSpPr>
          <p:cNvPr id="310" name="Google Shape;310;p30"/>
          <p:cNvCxnSpPr>
            <a:stCxn id="299" idx="2"/>
            <a:endCxn id="289" idx="0"/>
          </p:cNvCxnSpPr>
          <p:nvPr/>
        </p:nvCxnSpPr>
        <p:spPr>
          <a:xfrm flipH="1">
            <a:off x="8163725" y="2154225"/>
            <a:ext cx="90300" cy="218700"/>
          </a:xfrm>
          <a:prstGeom prst="straightConnector1">
            <a:avLst/>
          </a:prstGeom>
          <a:noFill/>
          <a:ln w="9525" cap="flat" cmpd="sng">
            <a:solidFill>
              <a:schemeClr val="dk2"/>
            </a:solidFill>
            <a:prstDash val="solid"/>
            <a:round/>
            <a:headEnd type="none" w="med" len="med"/>
            <a:tailEnd type="triangle" w="med" len="med"/>
          </a:ln>
        </p:spPr>
      </p:cxnSp>
      <p:sp>
        <p:nvSpPr>
          <p:cNvPr id="307" name="Google Shape;307;p30"/>
          <p:cNvSpPr/>
          <p:nvPr/>
        </p:nvSpPr>
        <p:spPr>
          <a:xfrm>
            <a:off x="7858925" y="3308117"/>
            <a:ext cx="942600" cy="3771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FLT</a:t>
            </a:r>
            <a:endParaRPr/>
          </a:p>
        </p:txBody>
      </p:sp>
      <p:sp>
        <p:nvSpPr>
          <p:cNvPr id="2" name="Footer Placeholder 1">
            <a:extLst>
              <a:ext uri="{FF2B5EF4-FFF2-40B4-BE49-F238E27FC236}">
                <a16:creationId xmlns:a16="http://schemas.microsoft.com/office/drawing/2014/main" id="{AFE3115D-505F-4CDF-8CB7-73C812322E03}"/>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Tiling Strategies</a:t>
            </a:r>
            <a:endParaRPr/>
          </a:p>
        </p:txBody>
      </p:sp>
      <p:sp>
        <p:nvSpPr>
          <p:cNvPr id="234" name="Google Shape;234;p25"/>
          <p:cNvSpPr txBox="1">
            <a:spLocks noGrp="1"/>
          </p:cNvSpPr>
          <p:nvPr>
            <p:ph type="body" idx="1"/>
          </p:nvPr>
        </p:nvSpPr>
        <p:spPr>
          <a:xfrm>
            <a:off x="311700" y="1152475"/>
            <a:ext cx="4285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Tiles</a:t>
            </a:r>
            <a:endParaRPr/>
          </a:p>
          <a:p>
            <a:pPr marL="457200" lvl="0" indent="-342900" algn="l" rtl="0">
              <a:spcBef>
                <a:spcPts val="0"/>
              </a:spcBef>
              <a:spcAft>
                <a:spcPts val="0"/>
              </a:spcAft>
              <a:buSzPts val="1800"/>
              <a:buChar char="●"/>
            </a:pPr>
            <a:r>
              <a:rPr lang="en"/>
              <a:t>Adjustable partitioning</a:t>
            </a:r>
            <a:endParaRPr/>
          </a:p>
          <a:p>
            <a:pPr marL="457200" lvl="0" indent="-342900" algn="l" rtl="0">
              <a:spcBef>
                <a:spcPts val="0"/>
              </a:spcBef>
              <a:spcAft>
                <a:spcPts val="0"/>
              </a:spcAft>
              <a:buSzPts val="1800"/>
              <a:buChar char="●"/>
            </a:pPr>
            <a:r>
              <a:rPr lang="en"/>
              <a:t>Intended to balance number of tiles and complexity of each tile</a:t>
            </a:r>
            <a:endParaRPr/>
          </a:p>
        </p:txBody>
      </p:sp>
      <p:sp>
        <p:nvSpPr>
          <p:cNvPr id="235" name="Google Shape;235;p25"/>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36" name="Google Shape;236;p25"/>
          <p:cNvPicPr preferRelativeResize="0"/>
          <p:nvPr/>
        </p:nvPicPr>
        <p:blipFill>
          <a:blip r:embed="rId3">
            <a:alphaModFix/>
          </a:blip>
          <a:stretch>
            <a:fillRect/>
          </a:stretch>
        </p:blipFill>
        <p:spPr>
          <a:xfrm>
            <a:off x="232063" y="2594025"/>
            <a:ext cx="4285850" cy="2108575"/>
          </a:xfrm>
          <a:prstGeom prst="rect">
            <a:avLst/>
          </a:prstGeom>
          <a:noFill/>
          <a:ln>
            <a:noFill/>
          </a:ln>
        </p:spPr>
      </p:pic>
      <p:pic>
        <p:nvPicPr>
          <p:cNvPr id="237" name="Google Shape;237;p25"/>
          <p:cNvPicPr preferRelativeResize="0"/>
          <p:nvPr/>
        </p:nvPicPr>
        <p:blipFill>
          <a:blip r:embed="rId4">
            <a:alphaModFix/>
          </a:blip>
          <a:stretch>
            <a:fillRect/>
          </a:stretch>
        </p:blipFill>
        <p:spPr>
          <a:xfrm>
            <a:off x="4626104" y="2594025"/>
            <a:ext cx="4285833" cy="2108575"/>
          </a:xfrm>
          <a:prstGeom prst="rect">
            <a:avLst/>
          </a:prstGeom>
          <a:noFill/>
          <a:ln>
            <a:noFill/>
          </a:ln>
        </p:spPr>
      </p:pic>
      <p:sp>
        <p:nvSpPr>
          <p:cNvPr id="238" name="Google Shape;238;p25"/>
          <p:cNvSpPr txBox="1">
            <a:spLocks noGrp="1"/>
          </p:cNvSpPr>
          <p:nvPr>
            <p:ph type="body" idx="1"/>
          </p:nvPr>
        </p:nvSpPr>
        <p:spPr>
          <a:xfrm>
            <a:off x="4626125" y="1152475"/>
            <a:ext cx="4408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CDB</a:t>
            </a:r>
            <a:endParaRPr/>
          </a:p>
          <a:p>
            <a:pPr marL="457200" lvl="0" indent="-342900" algn="l" rtl="0">
              <a:spcBef>
                <a:spcPts val="0"/>
              </a:spcBef>
              <a:spcAft>
                <a:spcPts val="0"/>
              </a:spcAft>
              <a:buSzPts val="1800"/>
              <a:buChar char="●"/>
            </a:pPr>
            <a:r>
              <a:rPr lang="en"/>
              <a:t>Quad tree per geocell </a:t>
            </a:r>
            <a:r>
              <a:rPr lang="en" sz="1400"/>
              <a:t>(degree of lat/long)</a:t>
            </a:r>
            <a:endParaRPr sz="1400"/>
          </a:p>
          <a:p>
            <a:pPr marL="457200" lvl="0" indent="-342900" algn="l" rtl="0">
              <a:spcBef>
                <a:spcPts val="0"/>
              </a:spcBef>
              <a:spcAft>
                <a:spcPts val="0"/>
              </a:spcAft>
              <a:buSzPts val="1800"/>
              <a:buChar char="●"/>
            </a:pPr>
            <a:r>
              <a:rPr lang="en"/>
              <a:t>Generator used made all tiles at same tree depth (default behavior)</a:t>
            </a:r>
            <a:endParaRPr/>
          </a:p>
        </p:txBody>
      </p:sp>
      <p:sp>
        <p:nvSpPr>
          <p:cNvPr id="2" name="Footer Placeholder 1">
            <a:extLst>
              <a:ext uri="{FF2B5EF4-FFF2-40B4-BE49-F238E27FC236}">
                <a16:creationId xmlns:a16="http://schemas.microsoft.com/office/drawing/2014/main" id="{989C1B20-A1E7-4D90-ACDB-0191E6730667}"/>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Streaming to a Web Client</a:t>
            </a:r>
            <a:endParaRPr/>
          </a:p>
        </p:txBody>
      </p:sp>
      <p:sp>
        <p:nvSpPr>
          <p:cNvPr id="322" name="Google Shape;322;p32"/>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23" name="Google Shape;32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Cesium is the obvious choice for a 3D geospatial web client</a:t>
            </a:r>
            <a:endParaRPr/>
          </a:p>
          <a:p>
            <a:pPr marL="914400" lvl="1" indent="-317500" algn="l" rtl="0">
              <a:spcBef>
                <a:spcPts val="0"/>
              </a:spcBef>
              <a:spcAft>
                <a:spcPts val="0"/>
              </a:spcAft>
              <a:buSzPts val="1400"/>
              <a:buChar char="○"/>
            </a:pPr>
            <a:r>
              <a:rPr lang="en"/>
              <a:t>Open source (mostly) and extensible</a:t>
            </a:r>
            <a:endParaRPr/>
          </a:p>
          <a:p>
            <a:pPr marL="914400" lvl="1" indent="-317500" algn="l" rtl="0">
              <a:spcBef>
                <a:spcPts val="0"/>
              </a:spcBef>
              <a:spcAft>
                <a:spcPts val="0"/>
              </a:spcAft>
              <a:buSzPts val="1400"/>
              <a:buChar char="○"/>
            </a:pPr>
            <a:r>
              <a:rPr lang="en"/>
              <a:t>Provides 3D geospatial context (virtual 3D globe)</a:t>
            </a:r>
            <a:endParaRPr/>
          </a:p>
          <a:p>
            <a:pPr marL="914400" lvl="1" indent="-317500" algn="l" rtl="0">
              <a:spcBef>
                <a:spcPts val="0"/>
              </a:spcBef>
              <a:spcAft>
                <a:spcPts val="0"/>
              </a:spcAft>
              <a:buSzPts val="1400"/>
              <a:buChar char="○"/>
            </a:pPr>
            <a:r>
              <a:rPr lang="en"/>
              <a:t>Supports 3D Tiles and glTF out of the box</a:t>
            </a:r>
            <a:endParaRPr/>
          </a:p>
          <a:p>
            <a:pPr marL="457200" lvl="0" indent="-342900" algn="l" rtl="0">
              <a:spcBef>
                <a:spcPts val="1000"/>
              </a:spcBef>
              <a:spcAft>
                <a:spcPts val="0"/>
              </a:spcAft>
              <a:buSzPts val="1800"/>
              <a:buChar char="●"/>
            </a:pPr>
            <a:r>
              <a:rPr lang="en"/>
              <a:t>How can we interface CDB with the Cesium client?</a:t>
            </a:r>
            <a:endParaRPr/>
          </a:p>
          <a:p>
            <a:pPr marL="457200" lvl="0" indent="-342900" algn="l" rtl="0">
              <a:spcBef>
                <a:spcPts val="1600"/>
              </a:spcBef>
              <a:spcAft>
                <a:spcPts val="0"/>
              </a:spcAft>
              <a:buSzPts val="1800"/>
              <a:buChar char="●"/>
            </a:pPr>
            <a:r>
              <a:rPr lang="en"/>
              <a:t>Need to parse FLT, textures, etc. into WebGL</a:t>
            </a:r>
            <a:endParaRPr/>
          </a:p>
          <a:p>
            <a:pPr marL="914400" lvl="1" indent="-317500" algn="l" rtl="0">
              <a:spcBef>
                <a:spcPts val="1600"/>
              </a:spcBef>
              <a:spcAft>
                <a:spcPts val="0"/>
              </a:spcAft>
              <a:buSzPts val="1400"/>
              <a:buChar char="○"/>
            </a:pPr>
            <a:r>
              <a:rPr lang="en"/>
              <a:t>Option 1: preprocess FLT file </a:t>
            </a:r>
            <a:r>
              <a:rPr lang="en" b="1"/>
              <a:t>on the server</a:t>
            </a:r>
            <a:r>
              <a:rPr lang="en"/>
              <a:t> into a supported format</a:t>
            </a:r>
            <a:endParaRPr/>
          </a:p>
          <a:p>
            <a:pPr marL="914400" lvl="1" indent="-317500" algn="l" rtl="0">
              <a:spcBef>
                <a:spcPts val="1600"/>
              </a:spcBef>
              <a:spcAft>
                <a:spcPts val="1600"/>
              </a:spcAft>
              <a:buSzPts val="1400"/>
              <a:buChar char="○"/>
            </a:pPr>
            <a:r>
              <a:rPr lang="en"/>
              <a:t>Option 2: serve CDB directly and read FLT </a:t>
            </a:r>
            <a:r>
              <a:rPr lang="en" b="1"/>
              <a:t>on the client</a:t>
            </a:r>
            <a:endParaRPr b="1"/>
          </a:p>
        </p:txBody>
      </p:sp>
      <p:pic>
        <p:nvPicPr>
          <p:cNvPr id="324" name="Google Shape;324;p32" descr="Cesium media kit"/>
          <p:cNvPicPr preferRelativeResize="0"/>
          <p:nvPr/>
        </p:nvPicPr>
        <p:blipFill>
          <a:blip r:embed="rId3">
            <a:alphaModFix/>
          </a:blip>
          <a:stretch>
            <a:fillRect/>
          </a:stretch>
        </p:blipFill>
        <p:spPr>
          <a:xfrm>
            <a:off x="6822219" y="560225"/>
            <a:ext cx="1987636" cy="342300"/>
          </a:xfrm>
          <a:prstGeom prst="rect">
            <a:avLst/>
          </a:prstGeom>
          <a:noFill/>
          <a:ln>
            <a:noFill/>
          </a:ln>
        </p:spPr>
      </p:pic>
      <p:sp>
        <p:nvSpPr>
          <p:cNvPr id="2" name="Footer Placeholder 1">
            <a:extLst>
              <a:ext uri="{FF2B5EF4-FFF2-40B4-BE49-F238E27FC236}">
                <a16:creationId xmlns:a16="http://schemas.microsoft.com/office/drawing/2014/main" id="{31A84AB7-4E77-4D04-9724-AD8DFC10A033}"/>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p:nvPr/>
        </p:nvSpPr>
        <p:spPr>
          <a:xfrm>
            <a:off x="5103725" y="3620075"/>
            <a:ext cx="3952200" cy="10329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325400" y="2594200"/>
            <a:ext cx="1603500" cy="7233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525525" y="3495975"/>
            <a:ext cx="3708300" cy="1240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636100" y="3620075"/>
            <a:ext cx="1928826" cy="1032804"/>
          </a:xfrm>
          <a:prstGeom prst="flowChartMulti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txBox="1"/>
          <p:nvPr/>
        </p:nvSpPr>
        <p:spPr>
          <a:xfrm>
            <a:off x="636100" y="3705513"/>
            <a:ext cx="1737300" cy="8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CDB Data set</a:t>
            </a:r>
            <a:endParaRPr/>
          </a:p>
          <a:p>
            <a:pPr marL="0" lvl="0" indent="0" algn="l" rtl="0">
              <a:spcBef>
                <a:spcPts val="0"/>
              </a:spcBef>
              <a:spcAft>
                <a:spcPts val="0"/>
              </a:spcAft>
              <a:buNone/>
            </a:pPr>
            <a:r>
              <a:rPr lang="en" sz="1200"/>
              <a:t>- many Openflight files</a:t>
            </a:r>
            <a:endParaRPr sz="1200"/>
          </a:p>
          <a:p>
            <a:pPr marL="0" lvl="0" indent="0" algn="l" rtl="0">
              <a:spcBef>
                <a:spcPts val="0"/>
              </a:spcBef>
              <a:spcAft>
                <a:spcPts val="0"/>
              </a:spcAft>
              <a:buNone/>
            </a:pPr>
            <a:r>
              <a:rPr lang="en" sz="1200"/>
              <a:t>- many Shapefiles</a:t>
            </a:r>
            <a:endParaRPr sz="1200"/>
          </a:p>
          <a:p>
            <a:pPr marL="0" lvl="0" indent="0" algn="l" rtl="0">
              <a:spcBef>
                <a:spcPts val="0"/>
              </a:spcBef>
              <a:spcAft>
                <a:spcPts val="0"/>
              </a:spcAft>
              <a:buNone/>
            </a:pPr>
            <a:r>
              <a:rPr lang="en" sz="1200"/>
              <a:t>- texture files</a:t>
            </a:r>
            <a:endParaRPr sz="1200"/>
          </a:p>
        </p:txBody>
      </p:sp>
      <p:pic>
        <p:nvPicPr>
          <p:cNvPr id="334" name="Google Shape;334;p3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157000" y="3138692"/>
            <a:ext cx="588299" cy="723306"/>
          </a:xfrm>
          <a:prstGeom prst="rect">
            <a:avLst/>
          </a:prstGeom>
          <a:noFill/>
          <a:ln>
            <a:noFill/>
          </a:ln>
        </p:spPr>
      </p:pic>
      <p:sp>
        <p:nvSpPr>
          <p:cNvPr id="335" name="Google Shape;335;p33"/>
          <p:cNvSpPr/>
          <p:nvPr/>
        </p:nvSpPr>
        <p:spPr>
          <a:xfrm>
            <a:off x="2640175" y="3951975"/>
            <a:ext cx="328500" cy="32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525525" y="1193975"/>
            <a:ext cx="8378700" cy="1240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38" name="Google Shape;338;p33"/>
          <p:cNvSpPr/>
          <p:nvPr/>
        </p:nvSpPr>
        <p:spPr>
          <a:xfrm>
            <a:off x="636100" y="1318075"/>
            <a:ext cx="1928826" cy="1032804"/>
          </a:xfrm>
          <a:prstGeom prst="flowChartMulti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txBox="1"/>
          <p:nvPr/>
        </p:nvSpPr>
        <p:spPr>
          <a:xfrm>
            <a:off x="636100" y="1403513"/>
            <a:ext cx="1737300" cy="8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CDB Data set</a:t>
            </a:r>
            <a:endParaRPr/>
          </a:p>
          <a:p>
            <a:pPr marL="0" lvl="0" indent="0" algn="l" rtl="0">
              <a:spcBef>
                <a:spcPts val="0"/>
              </a:spcBef>
              <a:spcAft>
                <a:spcPts val="0"/>
              </a:spcAft>
              <a:buNone/>
            </a:pPr>
            <a:r>
              <a:rPr lang="en" sz="1200"/>
              <a:t>- many Openflight files</a:t>
            </a:r>
            <a:endParaRPr sz="1200"/>
          </a:p>
          <a:p>
            <a:pPr marL="0" lvl="0" indent="0" algn="l" rtl="0">
              <a:spcBef>
                <a:spcPts val="0"/>
              </a:spcBef>
              <a:spcAft>
                <a:spcPts val="0"/>
              </a:spcAft>
              <a:buNone/>
            </a:pPr>
            <a:r>
              <a:rPr lang="en" sz="1200"/>
              <a:t>- many Shapefiles</a:t>
            </a:r>
            <a:endParaRPr sz="1200"/>
          </a:p>
          <a:p>
            <a:pPr marL="0" lvl="0" indent="0" algn="l" rtl="0">
              <a:spcBef>
                <a:spcPts val="0"/>
              </a:spcBef>
              <a:spcAft>
                <a:spcPts val="0"/>
              </a:spcAft>
              <a:buNone/>
            </a:pPr>
            <a:r>
              <a:rPr lang="en" sz="1200"/>
              <a:t>- texture files</a:t>
            </a:r>
            <a:endParaRPr sz="1200"/>
          </a:p>
        </p:txBody>
      </p:sp>
      <p:sp>
        <p:nvSpPr>
          <p:cNvPr id="340" name="Google Shape;340;p33"/>
          <p:cNvSpPr/>
          <p:nvPr/>
        </p:nvSpPr>
        <p:spPr>
          <a:xfrm>
            <a:off x="3036713" y="1400225"/>
            <a:ext cx="1983600" cy="8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txBox="1"/>
          <p:nvPr/>
        </p:nvSpPr>
        <p:spPr>
          <a:xfrm>
            <a:off x="3036713" y="1318075"/>
            <a:ext cx="2120400" cy="8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Preprocessing</a:t>
            </a:r>
            <a:endParaRPr/>
          </a:p>
          <a:p>
            <a:pPr marL="0" lvl="0" indent="0" algn="l" rtl="0">
              <a:spcBef>
                <a:spcPts val="0"/>
              </a:spcBef>
              <a:spcAft>
                <a:spcPts val="0"/>
              </a:spcAft>
              <a:buNone/>
            </a:pPr>
            <a:r>
              <a:rPr lang="en" sz="1200"/>
              <a:t>- read all tiles</a:t>
            </a:r>
            <a:endParaRPr sz="1200"/>
          </a:p>
          <a:p>
            <a:pPr marL="0" lvl="0" indent="0" algn="l" rtl="0">
              <a:spcBef>
                <a:spcPts val="0"/>
              </a:spcBef>
              <a:spcAft>
                <a:spcPts val="0"/>
              </a:spcAft>
              <a:buNone/>
            </a:pPr>
            <a:r>
              <a:rPr lang="en" sz="1200"/>
              <a:t>- convert to json and binary</a:t>
            </a:r>
            <a:endParaRPr sz="1200"/>
          </a:p>
          <a:p>
            <a:pPr marL="0" lvl="0" indent="0" algn="l" rtl="0">
              <a:spcBef>
                <a:spcPts val="0"/>
              </a:spcBef>
              <a:spcAft>
                <a:spcPts val="0"/>
              </a:spcAft>
              <a:buNone/>
            </a:pPr>
            <a:r>
              <a:rPr lang="en" sz="1200"/>
              <a:t>- unzip+aggregate textures</a:t>
            </a:r>
            <a:endParaRPr sz="1200"/>
          </a:p>
        </p:txBody>
      </p:sp>
      <p:sp>
        <p:nvSpPr>
          <p:cNvPr id="342" name="Google Shape;342;p33"/>
          <p:cNvSpPr/>
          <p:nvPr/>
        </p:nvSpPr>
        <p:spPr>
          <a:xfrm>
            <a:off x="5484925" y="1415388"/>
            <a:ext cx="1737288" cy="797364"/>
          </a:xfrm>
          <a:prstGeom prst="flowChartMulti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txBox="1"/>
          <p:nvPr/>
        </p:nvSpPr>
        <p:spPr>
          <a:xfrm>
            <a:off x="5484925" y="1500833"/>
            <a:ext cx="17373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Processed CDB</a:t>
            </a:r>
            <a:endParaRPr/>
          </a:p>
          <a:p>
            <a:pPr marL="0" lvl="0" indent="0" algn="l" rtl="0">
              <a:spcBef>
                <a:spcPts val="0"/>
              </a:spcBef>
              <a:spcAft>
                <a:spcPts val="0"/>
              </a:spcAft>
              <a:buNone/>
            </a:pPr>
            <a:r>
              <a:rPr lang="en" sz="1200"/>
              <a:t>- 2 or 3 files per tile</a:t>
            </a:r>
            <a:endParaRPr sz="1200"/>
          </a:p>
        </p:txBody>
      </p:sp>
      <p:sp>
        <p:nvSpPr>
          <p:cNvPr id="344" name="Google Shape;344;p33"/>
          <p:cNvSpPr/>
          <p:nvPr/>
        </p:nvSpPr>
        <p:spPr>
          <a:xfrm>
            <a:off x="7686825" y="1649975"/>
            <a:ext cx="1073700" cy="282300"/>
          </a:xfrm>
          <a:prstGeom prst="roundRect">
            <a:avLst>
              <a:gd name="adj" fmla="val 1862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txBox="1"/>
          <p:nvPr/>
        </p:nvSpPr>
        <p:spPr>
          <a:xfrm>
            <a:off x="7686825" y="1589925"/>
            <a:ext cx="12174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File Server</a:t>
            </a:r>
            <a:endParaRPr sz="1200"/>
          </a:p>
        </p:txBody>
      </p:sp>
      <p:sp>
        <p:nvSpPr>
          <p:cNvPr id="346" name="Google Shape;346;p33"/>
          <p:cNvSpPr/>
          <p:nvPr/>
        </p:nvSpPr>
        <p:spPr>
          <a:xfrm>
            <a:off x="7464375" y="2654975"/>
            <a:ext cx="1296150" cy="588275"/>
          </a:xfrm>
          <a:prstGeom prst="flowChartDisplay">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3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000125" y="2672738"/>
            <a:ext cx="588300" cy="588300"/>
          </a:xfrm>
          <a:prstGeom prst="rect">
            <a:avLst/>
          </a:prstGeom>
          <a:noFill/>
          <a:ln>
            <a:noFill/>
          </a:ln>
        </p:spPr>
      </p:pic>
      <p:sp>
        <p:nvSpPr>
          <p:cNvPr id="348" name="Google Shape;348;p33"/>
          <p:cNvSpPr txBox="1"/>
          <p:nvPr/>
        </p:nvSpPr>
        <p:spPr>
          <a:xfrm>
            <a:off x="7588425" y="2654975"/>
            <a:ext cx="1172100" cy="5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Cesium</a:t>
            </a:r>
            <a:endParaRPr/>
          </a:p>
          <a:p>
            <a:pPr marL="0" lvl="0" indent="0" algn="l" rtl="0">
              <a:spcBef>
                <a:spcPts val="0"/>
              </a:spcBef>
              <a:spcAft>
                <a:spcPts val="0"/>
              </a:spcAft>
              <a:buNone/>
            </a:pPr>
            <a:r>
              <a:rPr lang="en" sz="1200"/>
              <a:t>- direct reader</a:t>
            </a:r>
            <a:endParaRPr sz="1200"/>
          </a:p>
        </p:txBody>
      </p:sp>
      <p:pic>
        <p:nvPicPr>
          <p:cNvPr id="349" name="Google Shape;349;p33"/>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157000" y="836692"/>
            <a:ext cx="588299" cy="723306"/>
          </a:xfrm>
          <a:prstGeom prst="rect">
            <a:avLst/>
          </a:prstGeom>
          <a:noFill/>
          <a:ln>
            <a:noFill/>
          </a:ln>
        </p:spPr>
      </p:pic>
      <p:sp>
        <p:nvSpPr>
          <p:cNvPr id="350" name="Google Shape;350;p33"/>
          <p:cNvSpPr/>
          <p:nvPr/>
        </p:nvSpPr>
        <p:spPr>
          <a:xfrm>
            <a:off x="7523813" y="3827025"/>
            <a:ext cx="1468075" cy="588275"/>
          </a:xfrm>
          <a:prstGeom prst="flowChartDisplay">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txBox="1"/>
          <p:nvPr/>
        </p:nvSpPr>
        <p:spPr>
          <a:xfrm>
            <a:off x="7647863" y="3827025"/>
            <a:ext cx="1344000" cy="5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Cesium</a:t>
            </a:r>
            <a:endParaRPr/>
          </a:p>
          <a:p>
            <a:pPr marL="0" lvl="0" indent="0" algn="l" rtl="0">
              <a:spcBef>
                <a:spcPts val="0"/>
              </a:spcBef>
              <a:spcAft>
                <a:spcPts val="0"/>
              </a:spcAft>
              <a:buNone/>
            </a:pPr>
            <a:r>
              <a:rPr lang="en" sz="1200"/>
              <a:t>- CDB tile reader</a:t>
            </a:r>
            <a:endParaRPr sz="1200"/>
          </a:p>
        </p:txBody>
      </p:sp>
      <p:sp>
        <p:nvSpPr>
          <p:cNvPr id="352" name="Google Shape;352;p33"/>
          <p:cNvSpPr/>
          <p:nvPr/>
        </p:nvSpPr>
        <p:spPr>
          <a:xfrm>
            <a:off x="5267813" y="3743300"/>
            <a:ext cx="1769400" cy="8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txBox="1"/>
          <p:nvPr/>
        </p:nvSpPr>
        <p:spPr>
          <a:xfrm>
            <a:off x="5267813" y="3661150"/>
            <a:ext cx="1803600" cy="8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Tile Reader / Parser</a:t>
            </a:r>
            <a:endParaRPr/>
          </a:p>
          <a:p>
            <a:pPr marL="0" lvl="0" indent="0" algn="l" rtl="0">
              <a:spcBef>
                <a:spcPts val="0"/>
              </a:spcBef>
              <a:spcAft>
                <a:spcPts val="0"/>
              </a:spcAft>
              <a:buNone/>
            </a:pPr>
            <a:r>
              <a:rPr lang="en" sz="1200"/>
              <a:t>- many Openflight files</a:t>
            </a:r>
            <a:endParaRPr sz="1200"/>
          </a:p>
          <a:p>
            <a:pPr marL="0" lvl="0" indent="0" algn="l" rtl="0">
              <a:spcBef>
                <a:spcPts val="0"/>
              </a:spcBef>
              <a:spcAft>
                <a:spcPts val="0"/>
              </a:spcAft>
              <a:buNone/>
            </a:pPr>
            <a:r>
              <a:rPr lang="en" sz="1200"/>
              <a:t>- one Shapefile per tile</a:t>
            </a:r>
            <a:endParaRPr sz="1200"/>
          </a:p>
          <a:p>
            <a:pPr marL="0" lvl="0" indent="0" algn="l" rtl="0">
              <a:spcBef>
                <a:spcPts val="0"/>
              </a:spcBef>
              <a:spcAft>
                <a:spcPts val="0"/>
              </a:spcAft>
              <a:buNone/>
            </a:pPr>
            <a:r>
              <a:rPr lang="en" sz="1200"/>
              <a:t>- zipped texture file</a:t>
            </a:r>
            <a:endParaRPr sz="1200"/>
          </a:p>
        </p:txBody>
      </p:sp>
      <p:sp>
        <p:nvSpPr>
          <p:cNvPr id="354" name="Google Shape;354;p33"/>
          <p:cNvSpPr/>
          <p:nvPr/>
        </p:nvSpPr>
        <p:spPr>
          <a:xfrm>
            <a:off x="2640175" y="1649975"/>
            <a:ext cx="328500" cy="32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088375" y="1670375"/>
            <a:ext cx="328500" cy="32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7290275" y="1649975"/>
            <a:ext cx="328500" cy="32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8059575" y="2021325"/>
            <a:ext cx="328200" cy="656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3043925" y="3974925"/>
            <a:ext cx="1073700" cy="282300"/>
          </a:xfrm>
          <a:prstGeom prst="roundRect">
            <a:avLst>
              <a:gd name="adj" fmla="val 1862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txBox="1"/>
          <p:nvPr/>
        </p:nvSpPr>
        <p:spPr>
          <a:xfrm>
            <a:off x="3045225" y="3908875"/>
            <a:ext cx="12174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File Server</a:t>
            </a:r>
            <a:endParaRPr sz="1200"/>
          </a:p>
        </p:txBody>
      </p:sp>
      <p:sp>
        <p:nvSpPr>
          <p:cNvPr id="360" name="Google Shape;360;p33"/>
          <p:cNvSpPr/>
          <p:nvPr/>
        </p:nvSpPr>
        <p:spPr>
          <a:xfrm>
            <a:off x="4192875" y="3951975"/>
            <a:ext cx="656700" cy="32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7116275" y="3973875"/>
            <a:ext cx="328500" cy="32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788138" y="3834075"/>
            <a:ext cx="588300" cy="588300"/>
          </a:xfrm>
          <a:prstGeom prst="rect">
            <a:avLst/>
          </a:prstGeom>
          <a:noFill/>
          <a:ln>
            <a:noFill/>
          </a:ln>
        </p:spPr>
      </p:pic>
      <p:sp>
        <p:nvSpPr>
          <p:cNvPr id="363" name="Google Shape;363;p33"/>
          <p:cNvSpPr txBox="1"/>
          <p:nvPr/>
        </p:nvSpPr>
        <p:spPr>
          <a:xfrm>
            <a:off x="843275" y="775550"/>
            <a:ext cx="2947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CDB with Preprocessing</a:t>
            </a:r>
            <a:endParaRPr/>
          </a:p>
        </p:txBody>
      </p:sp>
      <p:sp>
        <p:nvSpPr>
          <p:cNvPr id="364" name="Google Shape;364;p33"/>
          <p:cNvSpPr txBox="1"/>
          <p:nvPr/>
        </p:nvSpPr>
        <p:spPr>
          <a:xfrm>
            <a:off x="843275" y="3094250"/>
            <a:ext cx="2947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CDB with Client Reader</a:t>
            </a:r>
            <a:endParaRPr/>
          </a:p>
        </p:txBody>
      </p:sp>
      <p:sp>
        <p:nvSpPr>
          <p:cNvPr id="365" name="Google Shape;365;p33"/>
          <p:cNvSpPr txBox="1"/>
          <p:nvPr/>
        </p:nvSpPr>
        <p:spPr>
          <a:xfrm rot="5400000">
            <a:off x="7807634" y="2289376"/>
            <a:ext cx="8868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a few files</a:t>
            </a:r>
            <a:endParaRPr sz="900"/>
          </a:p>
        </p:txBody>
      </p:sp>
      <p:sp>
        <p:nvSpPr>
          <p:cNvPr id="366" name="Google Shape;366;p33"/>
          <p:cNvSpPr txBox="1"/>
          <p:nvPr/>
        </p:nvSpPr>
        <p:spPr>
          <a:xfrm>
            <a:off x="4144908" y="3948280"/>
            <a:ext cx="7047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many files</a:t>
            </a:r>
            <a:endParaRPr sz="900"/>
          </a:p>
        </p:txBody>
      </p:sp>
      <p:sp>
        <p:nvSpPr>
          <p:cNvPr id="367" name="Google Shape;367;p33"/>
          <p:cNvSpPr txBox="1">
            <a:spLocks noGrp="1"/>
          </p:cNvSpPr>
          <p:nvPr>
            <p:ph type="title"/>
          </p:nvPr>
        </p:nvSpPr>
        <p:spPr>
          <a:xfrm>
            <a:off x="311700" y="202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Sending CDB to the Client</a:t>
            </a:r>
            <a:endParaRPr/>
          </a:p>
        </p:txBody>
      </p:sp>
      <p:sp>
        <p:nvSpPr>
          <p:cNvPr id="2" name="Footer Placeholder 1">
            <a:extLst>
              <a:ext uri="{FF2B5EF4-FFF2-40B4-BE49-F238E27FC236}">
                <a16:creationId xmlns:a16="http://schemas.microsoft.com/office/drawing/2014/main" id="{E63E9473-D974-4FFA-92BA-1FA14A1C76AF}"/>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Metrics</a:t>
            </a:r>
            <a:endParaRPr/>
          </a:p>
        </p:txBody>
      </p:sp>
      <p:sp>
        <p:nvSpPr>
          <p:cNvPr id="379" name="Google Shape;379;p35"/>
          <p:cNvSpPr txBox="1">
            <a:spLocks noGrp="1"/>
          </p:cNvSpPr>
          <p:nvPr>
            <p:ph type="body" idx="1"/>
          </p:nvPr>
        </p:nvSpPr>
        <p:spPr>
          <a:xfrm>
            <a:off x="311700" y="1152475"/>
            <a:ext cx="8205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Quantitative Measures</a:t>
            </a:r>
            <a:endParaRPr sz="2200"/>
          </a:p>
          <a:p>
            <a:pPr marL="457200" lvl="0" indent="-342900" algn="l" rtl="0">
              <a:spcBef>
                <a:spcPts val="1600"/>
              </a:spcBef>
              <a:spcAft>
                <a:spcPts val="0"/>
              </a:spcAft>
              <a:buSzPts val="1800"/>
              <a:buChar char="●"/>
            </a:pPr>
            <a:r>
              <a:rPr lang="en" sz="1800" b="1"/>
              <a:t>Size on the disk</a:t>
            </a:r>
            <a:r>
              <a:rPr lang="en" sz="1800"/>
              <a:t> (bytes)</a:t>
            </a:r>
            <a:endParaRPr sz="1800"/>
          </a:p>
          <a:p>
            <a:pPr marL="457200" lvl="0" indent="-342900" algn="l" rtl="0">
              <a:spcBef>
                <a:spcPts val="0"/>
              </a:spcBef>
              <a:spcAft>
                <a:spcPts val="0"/>
              </a:spcAft>
              <a:buSzPts val="1800"/>
              <a:buChar char="●"/>
            </a:pPr>
            <a:r>
              <a:rPr lang="en" sz="1800" b="1"/>
              <a:t>Number of files</a:t>
            </a:r>
            <a:r>
              <a:rPr lang="en" sz="1800"/>
              <a:t> (count)</a:t>
            </a:r>
            <a:endParaRPr sz="1800"/>
          </a:p>
          <a:p>
            <a:pPr marL="457200" lvl="0" indent="-342900" algn="l" rtl="0">
              <a:spcBef>
                <a:spcPts val="0"/>
              </a:spcBef>
              <a:spcAft>
                <a:spcPts val="0"/>
              </a:spcAft>
              <a:buSzPts val="1800"/>
              <a:buChar char="●"/>
            </a:pPr>
            <a:r>
              <a:rPr lang="en" sz="1800" b="1"/>
              <a:t>Texture size</a:t>
            </a:r>
            <a:r>
              <a:rPr lang="en" sz="1800"/>
              <a:t> (bytes)</a:t>
            </a:r>
            <a:endParaRPr sz="1800"/>
          </a:p>
          <a:p>
            <a:pPr marL="457200" lvl="0" indent="-342900" algn="l" rtl="0">
              <a:spcBef>
                <a:spcPts val="0"/>
              </a:spcBef>
              <a:spcAft>
                <a:spcPts val="0"/>
              </a:spcAft>
              <a:buSzPts val="1800"/>
              <a:buChar char="●"/>
            </a:pPr>
            <a:r>
              <a:rPr lang="en" sz="1800" b="1"/>
              <a:t>Conversion time</a:t>
            </a:r>
            <a:r>
              <a:rPr lang="en" sz="1800"/>
              <a:t> (seconds) </a:t>
            </a:r>
            <a:endParaRPr sz="1800"/>
          </a:p>
          <a:p>
            <a:pPr marL="457200" lvl="0" indent="-342900" algn="l" rtl="0">
              <a:spcBef>
                <a:spcPts val="0"/>
              </a:spcBef>
              <a:spcAft>
                <a:spcPts val="0"/>
              </a:spcAft>
              <a:buSzPts val="1800"/>
              <a:buChar char="●"/>
            </a:pPr>
            <a:r>
              <a:rPr lang="en" sz="1800" b="1"/>
              <a:t>Time to download</a:t>
            </a:r>
            <a:r>
              <a:rPr lang="en" sz="1800"/>
              <a:t> (seconds)</a:t>
            </a:r>
            <a:endParaRPr sz="1800"/>
          </a:p>
          <a:p>
            <a:pPr marL="457200" lvl="0" indent="-342900" algn="l" rtl="0">
              <a:spcBef>
                <a:spcPts val="0"/>
              </a:spcBef>
              <a:spcAft>
                <a:spcPts val="0"/>
              </a:spcAft>
              <a:buSzPts val="1800"/>
              <a:buChar char="●"/>
            </a:pPr>
            <a:r>
              <a:rPr lang="en" sz="1800" b="1"/>
              <a:t>Download size</a:t>
            </a:r>
            <a:r>
              <a:rPr lang="en" sz="1800"/>
              <a:t> (bytes)</a:t>
            </a:r>
            <a:endParaRPr sz="1800"/>
          </a:p>
          <a:p>
            <a:pPr marL="457200" lvl="0" indent="-342900" algn="l" rtl="0">
              <a:spcBef>
                <a:spcPts val="0"/>
              </a:spcBef>
              <a:spcAft>
                <a:spcPts val="0"/>
              </a:spcAft>
              <a:buSzPts val="1800"/>
              <a:buChar char="●"/>
            </a:pPr>
            <a:r>
              <a:rPr lang="en" sz="1800" b="1"/>
              <a:t>Download number of requests</a:t>
            </a:r>
            <a:r>
              <a:rPr lang="en" sz="1800"/>
              <a:t> (count)</a:t>
            </a:r>
            <a:endParaRPr sz="1800"/>
          </a:p>
        </p:txBody>
      </p:sp>
      <p:sp>
        <p:nvSpPr>
          <p:cNvPr id="380" name="Google Shape;380;p35"/>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Footer Placeholder 1">
            <a:extLst>
              <a:ext uri="{FF2B5EF4-FFF2-40B4-BE49-F238E27FC236}">
                <a16:creationId xmlns:a16="http://schemas.microsoft.com/office/drawing/2014/main" id="{EDBB3B93-170C-4418-ADDC-C1E5A7DDC1A9}"/>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xfrm>
            <a:off x="311700" y="451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Results</a:t>
            </a:r>
            <a:endParaRPr/>
          </a:p>
        </p:txBody>
      </p:sp>
      <p:sp>
        <p:nvSpPr>
          <p:cNvPr id="386" name="Google Shape;386;p36"/>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387" name="Google Shape;387;p36"/>
          <p:cNvGraphicFramePr/>
          <p:nvPr>
            <p:extLst>
              <p:ext uri="{D42A27DB-BD31-4B8C-83A1-F6EECF244321}">
                <p14:modId xmlns:p14="http://schemas.microsoft.com/office/powerpoint/2010/main" val="834254855"/>
              </p:ext>
            </p:extLst>
          </p:nvPr>
        </p:nvGraphicFramePr>
        <p:xfrm>
          <a:off x="230111" y="1370925"/>
          <a:ext cx="8683775" cy="2776250"/>
        </p:xfrm>
        <a:graphic>
          <a:graphicData uri="http://schemas.openxmlformats.org/drawingml/2006/table">
            <a:tbl>
              <a:tblPr>
                <a:noFill/>
                <a:tableStyleId>{989EFC5F-63EE-433E-971C-31662D4E7200}</a:tableStyleId>
              </a:tblPr>
              <a:tblGrid>
                <a:gridCol w="1485325">
                  <a:extLst>
                    <a:ext uri="{9D8B030D-6E8A-4147-A177-3AD203B41FA5}">
                      <a16:colId xmlns:a16="http://schemas.microsoft.com/office/drawing/2014/main" val="20000"/>
                    </a:ext>
                  </a:extLst>
                </a:gridCol>
                <a:gridCol w="800725">
                  <a:extLst>
                    <a:ext uri="{9D8B030D-6E8A-4147-A177-3AD203B41FA5}">
                      <a16:colId xmlns:a16="http://schemas.microsoft.com/office/drawing/2014/main" val="20001"/>
                    </a:ext>
                  </a:extLst>
                </a:gridCol>
                <a:gridCol w="795675">
                  <a:extLst>
                    <a:ext uri="{9D8B030D-6E8A-4147-A177-3AD203B41FA5}">
                      <a16:colId xmlns:a16="http://schemas.microsoft.com/office/drawing/2014/main" val="20002"/>
                    </a:ext>
                  </a:extLst>
                </a:gridCol>
                <a:gridCol w="800950">
                  <a:extLst>
                    <a:ext uri="{9D8B030D-6E8A-4147-A177-3AD203B41FA5}">
                      <a16:colId xmlns:a16="http://schemas.microsoft.com/office/drawing/2014/main" val="20003"/>
                    </a:ext>
                  </a:extLst>
                </a:gridCol>
                <a:gridCol w="802925">
                  <a:extLst>
                    <a:ext uri="{9D8B030D-6E8A-4147-A177-3AD203B41FA5}">
                      <a16:colId xmlns:a16="http://schemas.microsoft.com/office/drawing/2014/main" val="20004"/>
                    </a:ext>
                  </a:extLst>
                </a:gridCol>
                <a:gridCol w="796075">
                  <a:extLst>
                    <a:ext uri="{9D8B030D-6E8A-4147-A177-3AD203B41FA5}">
                      <a16:colId xmlns:a16="http://schemas.microsoft.com/office/drawing/2014/main" val="20005"/>
                    </a:ext>
                  </a:extLst>
                </a:gridCol>
                <a:gridCol w="801475">
                  <a:extLst>
                    <a:ext uri="{9D8B030D-6E8A-4147-A177-3AD203B41FA5}">
                      <a16:colId xmlns:a16="http://schemas.microsoft.com/office/drawing/2014/main" val="20006"/>
                    </a:ext>
                  </a:extLst>
                </a:gridCol>
                <a:gridCol w="800800">
                  <a:extLst>
                    <a:ext uri="{9D8B030D-6E8A-4147-A177-3AD203B41FA5}">
                      <a16:colId xmlns:a16="http://schemas.microsoft.com/office/drawing/2014/main" val="20007"/>
                    </a:ext>
                  </a:extLst>
                </a:gridCol>
                <a:gridCol w="800875">
                  <a:extLst>
                    <a:ext uri="{9D8B030D-6E8A-4147-A177-3AD203B41FA5}">
                      <a16:colId xmlns:a16="http://schemas.microsoft.com/office/drawing/2014/main" val="20008"/>
                    </a:ext>
                  </a:extLst>
                </a:gridCol>
                <a:gridCol w="798950">
                  <a:extLst>
                    <a:ext uri="{9D8B030D-6E8A-4147-A177-3AD203B41FA5}">
                      <a16:colId xmlns:a16="http://schemas.microsoft.com/office/drawing/2014/main" val="20009"/>
                    </a:ext>
                  </a:extLst>
                </a:gridCol>
              </a:tblGrid>
              <a:tr h="207575">
                <a:tc>
                  <a:txBody>
                    <a:bodyPr/>
                    <a:lstStyle/>
                    <a:p>
                      <a:pPr marL="0" lvl="0" indent="0" algn="l" rtl="0">
                        <a:spcBef>
                          <a:spcPts val="0"/>
                        </a:spcBef>
                        <a:spcAft>
                          <a:spcPts val="0"/>
                        </a:spcAft>
                        <a:buNone/>
                      </a:pPr>
                      <a:endParaRPr sz="1000" dirty="0"/>
                    </a:p>
                  </a:txBody>
                  <a:tcPr marL="63500" marR="63500" marT="63500" marB="63500">
                    <a:lnL w="12700"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solidFill>
                      <a:srgbClr val="FFFFFF"/>
                    </a:solidFill>
                  </a:tcPr>
                </a:tc>
                <a:tc gridSpan="3">
                  <a:txBody>
                    <a:bodyPr/>
                    <a:lstStyle/>
                    <a:p>
                      <a:pPr marL="0" lvl="0" indent="0" algn="ctr" rtl="0">
                        <a:spcBef>
                          <a:spcPts val="0"/>
                        </a:spcBef>
                        <a:spcAft>
                          <a:spcPts val="0"/>
                        </a:spcAft>
                        <a:buNone/>
                      </a:pPr>
                      <a:r>
                        <a:rPr lang="en" sz="1000" dirty="0"/>
                        <a:t>Jacksonville</a:t>
                      </a:r>
                      <a:endParaRPr sz="1000"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 sz="1000"/>
                        <a:t>New York (no texture)</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 sz="1000"/>
                        <a:t>Berlin (center view)</a:t>
                      </a:r>
                      <a:endParaRPr sz="1000"/>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2450">
                <a:tc>
                  <a:txBody>
                    <a:bodyPr/>
                    <a:lstStyle/>
                    <a:p>
                      <a:pPr marL="0" lvl="0" indent="0" algn="l" rtl="0">
                        <a:spcBef>
                          <a:spcPts val="0"/>
                        </a:spcBef>
                        <a:spcAft>
                          <a:spcPts val="0"/>
                        </a:spcAft>
                        <a:buNone/>
                      </a:pPr>
                      <a:endParaRPr sz="1000" dirty="0"/>
                    </a:p>
                  </a:txBody>
                  <a:tcPr marL="63500" marR="63500" marT="63500" marB="63500">
                    <a:lnL w="12700"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lgn="ctr">
                      <a:noFill/>
                      <a:prstDash val="solid"/>
                      <a:round/>
                      <a:headEnd type="none" w="med" len="med"/>
                      <a:tailEnd type="none" w="med" len="med"/>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Processed CDB</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Client CDB (no texture)</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3D Tiles</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Processed CDB</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Client CDB</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3D Tiles</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Processed CDB</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Client CDB (no texture)</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3D Tiles</a:t>
                      </a:r>
                      <a:endParaRPr sz="100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77250">
                <a:tc>
                  <a:txBody>
                    <a:bodyPr/>
                    <a:lstStyle/>
                    <a:p>
                      <a:pPr marL="0" lvl="0" indent="0" algn="l" rtl="0">
                        <a:spcBef>
                          <a:spcPts val="0"/>
                        </a:spcBef>
                        <a:spcAft>
                          <a:spcPts val="0"/>
                        </a:spcAft>
                        <a:buNone/>
                      </a:pPr>
                      <a:r>
                        <a:rPr lang="en" sz="1000" dirty="0"/>
                        <a:t>Size for 3D data</a:t>
                      </a:r>
                      <a:endParaRPr sz="1000" dirty="0"/>
                    </a:p>
                    <a:p>
                      <a:pPr marL="0" lvl="0" indent="0" algn="l" rtl="0">
                        <a:spcBef>
                          <a:spcPts val="0"/>
                        </a:spcBef>
                        <a:spcAft>
                          <a:spcPts val="0"/>
                        </a:spcAft>
                        <a:buNone/>
                      </a:pPr>
                      <a:r>
                        <a:rPr lang="en" sz="1000" dirty="0"/>
                        <a:t>(texture + rest)</a:t>
                      </a:r>
                      <a:endParaRPr sz="1000" dirty="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125 MB</a:t>
                      </a:r>
                      <a:endParaRPr sz="1000"/>
                    </a:p>
                    <a:p>
                      <a:pPr marL="0" lvl="0" indent="0" algn="ctr" rtl="0">
                        <a:spcBef>
                          <a:spcPts val="0"/>
                        </a:spcBef>
                        <a:spcAft>
                          <a:spcPts val="0"/>
                        </a:spcAft>
                        <a:buNone/>
                      </a:pPr>
                      <a:r>
                        <a:rPr lang="en" sz="1000"/>
                        <a:t>(64 + 61)</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61 MB </a:t>
                      </a:r>
                      <a:br>
                        <a:rPr lang="en" sz="1000"/>
                      </a:br>
                      <a:r>
                        <a:rPr lang="en" sz="1000"/>
                        <a:t>(no texture)</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53 MB</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395 MB</a:t>
                      </a:r>
                      <a:endParaRPr sz="1000"/>
                    </a:p>
                    <a:p>
                      <a:pPr marL="0" lvl="0" indent="0" algn="ctr" rtl="0">
                        <a:spcBef>
                          <a:spcPts val="0"/>
                        </a:spcBef>
                        <a:spcAft>
                          <a:spcPts val="0"/>
                        </a:spcAft>
                        <a:buNone/>
                      </a:pPr>
                      <a:r>
                        <a:rPr lang="en" sz="1000"/>
                        <a:t>(0 + 395)</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395 MB</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4.4 MB</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4.6 GB</a:t>
                      </a:r>
                      <a:endParaRPr sz="1000"/>
                    </a:p>
                    <a:p>
                      <a:pPr marL="0" lvl="0" indent="0" algn="ctr" rtl="0">
                        <a:spcBef>
                          <a:spcPts val="0"/>
                        </a:spcBef>
                        <a:spcAft>
                          <a:spcPts val="0"/>
                        </a:spcAft>
                        <a:buNone/>
                      </a:pPr>
                      <a:r>
                        <a:rPr lang="en" sz="1000"/>
                        <a:t>(3.6 + 1.0)</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1.6 GB </a:t>
                      </a:r>
                      <a:br>
                        <a:rPr lang="en" sz="1000"/>
                      </a:br>
                      <a:r>
                        <a:rPr lang="en" sz="1000"/>
                        <a:t>(no texture)</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8.3 GB</a:t>
                      </a:r>
                      <a:endParaRPr sz="100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41875">
                <a:tc>
                  <a:txBody>
                    <a:bodyPr/>
                    <a:lstStyle/>
                    <a:p>
                      <a:pPr marL="0" lvl="0" indent="0" algn="l" rtl="0">
                        <a:spcBef>
                          <a:spcPts val="0"/>
                        </a:spcBef>
                        <a:spcAft>
                          <a:spcPts val="0"/>
                        </a:spcAft>
                        <a:buNone/>
                      </a:pPr>
                      <a:r>
                        <a:rPr lang="en" sz="1000"/>
                        <a:t>Number of files for 3D data (texture + rest)</a:t>
                      </a:r>
                      <a:endParaRPr sz="100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261</a:t>
                      </a:r>
                      <a:endParaRPr sz="1000"/>
                    </a:p>
                    <a:p>
                      <a:pPr marL="0" lvl="0" indent="0" algn="ctr" rtl="0">
                        <a:spcBef>
                          <a:spcPts val="0"/>
                        </a:spcBef>
                        <a:spcAft>
                          <a:spcPts val="0"/>
                        </a:spcAft>
                        <a:buNone/>
                      </a:pPr>
                      <a:r>
                        <a:rPr lang="en" sz="1000"/>
                        <a:t>(3 + 258)</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258</a:t>
                      </a:r>
                      <a:endParaRPr sz="1000"/>
                    </a:p>
                    <a:p>
                      <a:pPr marL="0" lvl="0" indent="0" algn="ctr" rtl="0">
                        <a:spcBef>
                          <a:spcPts val="0"/>
                        </a:spcBef>
                        <a:spcAft>
                          <a:spcPts val="0"/>
                        </a:spcAft>
                        <a:buNone/>
                      </a:pPr>
                      <a:r>
                        <a:rPr lang="en" sz="1000"/>
                        <a:t>(0 + 258)</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1" dirty="0"/>
                        <a:t>2</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19618</a:t>
                      </a:r>
                      <a:endParaRPr sz="1000"/>
                    </a:p>
                    <a:p>
                      <a:pPr marL="0" lvl="0" indent="0" algn="ctr" rtl="0">
                        <a:spcBef>
                          <a:spcPts val="0"/>
                        </a:spcBef>
                        <a:spcAft>
                          <a:spcPts val="0"/>
                        </a:spcAft>
                        <a:buNone/>
                      </a:pPr>
                      <a:r>
                        <a:rPr lang="en" sz="1000"/>
                        <a:t>(0 + 19618)</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rPr>
                        <a:t>19618</a:t>
                      </a:r>
                      <a:endParaRPr sz="1000">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(0 + 19618)</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1" dirty="0"/>
                        <a:t>126</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45932</a:t>
                      </a:r>
                      <a:endParaRPr sz="1000"/>
                    </a:p>
                    <a:p>
                      <a:pPr marL="0" lvl="0" indent="0" algn="ctr" rtl="0">
                        <a:spcBef>
                          <a:spcPts val="0"/>
                        </a:spcBef>
                        <a:spcAft>
                          <a:spcPts val="0"/>
                        </a:spcAft>
                        <a:buNone/>
                      </a:pPr>
                      <a:r>
                        <a:rPr lang="en" sz="1000"/>
                        <a:t>(29+45903)</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45903</a:t>
                      </a:r>
                      <a:endParaRPr sz="1000"/>
                    </a:p>
                    <a:p>
                      <a:pPr marL="0" lvl="0" indent="0" algn="ctr" rtl="0">
                        <a:spcBef>
                          <a:spcPts val="0"/>
                        </a:spcBef>
                        <a:spcAft>
                          <a:spcPts val="0"/>
                        </a:spcAft>
                        <a:buNone/>
                      </a:pPr>
                      <a:r>
                        <a:rPr lang="en" sz="1000"/>
                        <a:t>(0 + 45903)</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1" dirty="0"/>
                        <a:t>6967</a:t>
                      </a:r>
                      <a:endParaRPr sz="1000" b="1" dirty="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3650">
                <a:tc>
                  <a:txBody>
                    <a:bodyPr/>
                    <a:lstStyle/>
                    <a:p>
                      <a:pPr marL="0" lvl="0" indent="0" algn="l" rtl="0">
                        <a:spcBef>
                          <a:spcPts val="0"/>
                        </a:spcBef>
                        <a:spcAft>
                          <a:spcPts val="0"/>
                        </a:spcAft>
                        <a:buNone/>
                      </a:pPr>
                      <a:r>
                        <a:rPr lang="en" sz="1000"/>
                        <a:t>Conversion (hh:mm:ss)</a:t>
                      </a:r>
                      <a:endParaRPr sz="100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b="1"/>
                        <a:t>00:01:16</a:t>
                      </a:r>
                      <a:endParaRPr sz="1000" b="1"/>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b="1" dirty="0">
                          <a:solidFill>
                            <a:schemeClr val="dk1"/>
                          </a:solidFill>
                        </a:rPr>
                        <a:t>00:01:16</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dirty="0"/>
                        <a:t>00:03:00</a:t>
                      </a:r>
                      <a:endParaRPr sz="1000"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00:25:00</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rPr>
                        <a:t>00:25:00</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00:01:08</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4:15:24</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rPr>
                        <a:t>4:15:24</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01:51:13</a:t>
                      </a:r>
                      <a:endParaRPr sz="1000" b="1" dirty="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8525">
                <a:tc>
                  <a:txBody>
                    <a:bodyPr/>
                    <a:lstStyle/>
                    <a:p>
                      <a:pPr marL="0" lvl="0" indent="0" algn="l" rtl="0">
                        <a:spcBef>
                          <a:spcPts val="0"/>
                        </a:spcBef>
                        <a:spcAft>
                          <a:spcPts val="0"/>
                        </a:spcAft>
                        <a:buNone/>
                      </a:pPr>
                      <a:r>
                        <a:rPr lang="en" sz="1000" dirty="0"/>
                        <a:t>Download Time</a:t>
                      </a:r>
                      <a:endParaRPr sz="1000" dirty="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4.27 s</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4.66 s</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1" dirty="0"/>
                        <a:t>2.62 s</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1.79 s</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211 s</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1" dirty="0"/>
                        <a:t>1.38 s</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1" dirty="0"/>
                        <a:t>109 s</a:t>
                      </a:r>
                      <a:endParaRPr sz="1000" b="1" dirty="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339 s</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t>111 s</a:t>
                      </a:r>
                      <a:endParaRPr sz="1000" dirty="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307725">
                <a:tc>
                  <a:txBody>
                    <a:bodyPr/>
                    <a:lstStyle/>
                    <a:p>
                      <a:pPr marL="0" lvl="0" indent="0" algn="l" rtl="0">
                        <a:spcBef>
                          <a:spcPts val="0"/>
                        </a:spcBef>
                        <a:spcAft>
                          <a:spcPts val="0"/>
                        </a:spcAft>
                        <a:buNone/>
                      </a:pPr>
                      <a:r>
                        <a:rPr lang="en" sz="1000"/>
                        <a:t>Download Size</a:t>
                      </a:r>
                      <a:endParaRPr sz="100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a:t>65.5 MB</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30.4 MB</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dirty="0"/>
                        <a:t>51.6 MB</a:t>
                      </a:r>
                      <a:endParaRPr sz="1000"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27.9 MB</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178 MB</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4.6 MB</a:t>
                      </a:r>
                      <a:endParaRPr sz="1000" b="1"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126 MB</a:t>
                      </a:r>
                      <a:endParaRPr sz="100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t>272 MB</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110 MB</a:t>
                      </a:r>
                      <a:endParaRPr sz="1000" b="1" dirty="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58375">
                <a:tc>
                  <a:txBody>
                    <a:bodyPr/>
                    <a:lstStyle/>
                    <a:p>
                      <a:pPr marL="0" lvl="0" indent="0" algn="l" rtl="0">
                        <a:spcBef>
                          <a:spcPts val="0"/>
                        </a:spcBef>
                        <a:spcAft>
                          <a:spcPts val="0"/>
                        </a:spcAft>
                        <a:buNone/>
                      </a:pPr>
                      <a:r>
                        <a:rPr lang="en" sz="1000"/>
                        <a:t>Download Requests</a:t>
                      </a:r>
                      <a:endParaRPr sz="1000"/>
                    </a:p>
                  </a:txBody>
                  <a:tcPr marL="63500" marR="63500" marT="63500" marB="6350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000" b="0" dirty="0"/>
                        <a:t>3</a:t>
                      </a:r>
                      <a:endParaRPr sz="1000" b="0" dirty="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0" dirty="0"/>
                        <a:t>132</a:t>
                      </a:r>
                      <a:endParaRPr sz="1000" b="0" dirty="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0" dirty="0"/>
                        <a:t>3</a:t>
                      </a:r>
                      <a:endParaRPr sz="1000" b="0"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0" dirty="0"/>
                        <a:t>52</a:t>
                      </a:r>
                      <a:endParaRPr sz="1000" b="0" dirty="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0" dirty="0"/>
                        <a:t>19515</a:t>
                      </a:r>
                      <a:endParaRPr sz="1000" b="0" dirty="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b="0" dirty="0"/>
                        <a:t>95</a:t>
                      </a:r>
                      <a:endParaRPr sz="1000" b="0" dirty="0"/>
                    </a:p>
                  </a:txBody>
                  <a:tcPr marL="63500" marR="63500" marT="63500" marB="63500">
                    <a:lnL w="9525" cap="flat" cmpd="sng">
                      <a:solidFill>
                        <a:srgbClr val="B7B7B7"/>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t>60</a:t>
                      </a:r>
                      <a:endParaRPr sz="1000" dirty="0"/>
                    </a:p>
                  </a:txBody>
                  <a:tcPr marL="63500" marR="63500" marT="63500" marB="6350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a:t>14251</a:t>
                      </a:r>
                      <a:endParaRPr sz="1000"/>
                    </a:p>
                  </a:txBody>
                  <a:tcPr marL="63500" marR="63500" marT="63500" marB="6350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t>1127</a:t>
                      </a:r>
                      <a:endParaRPr sz="1000" dirty="0"/>
                    </a:p>
                  </a:txBody>
                  <a:tcPr marL="63500" marR="63500" marT="63500" marB="63500">
                    <a:lnL w="9525" cap="flat" cmpd="sng">
                      <a:solidFill>
                        <a:srgbClr val="B7B7B7"/>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ABDE54C3-7778-4143-959D-019639DD0CBE}"/>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393" name="Google Shape;39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Best practices are more important than choice of standard</a:t>
            </a:r>
            <a:endParaRPr dirty="0"/>
          </a:p>
          <a:p>
            <a:pPr marL="914400" lvl="1" indent="-317500" algn="l" rtl="0">
              <a:spcBef>
                <a:spcPts val="0"/>
              </a:spcBef>
              <a:spcAft>
                <a:spcPts val="0"/>
              </a:spcAft>
              <a:buSzPts val="1400"/>
              <a:buChar char="○"/>
            </a:pPr>
            <a:r>
              <a:rPr lang="en" dirty="0"/>
              <a:t>3D Tiles is more efficient than CDB given best practices</a:t>
            </a:r>
            <a:endParaRPr dirty="0"/>
          </a:p>
          <a:p>
            <a:pPr marL="914400" lvl="1" indent="-317500" algn="l" rtl="0">
              <a:spcBef>
                <a:spcPts val="0"/>
              </a:spcBef>
              <a:spcAft>
                <a:spcPts val="0"/>
              </a:spcAft>
              <a:buSzPts val="1400"/>
              <a:buChar char="○"/>
            </a:pPr>
            <a:r>
              <a:rPr lang="en" dirty="0"/>
              <a:t>Either CDB or 3D Tiles are </a:t>
            </a:r>
            <a:r>
              <a:rPr lang="en" b="1" dirty="0"/>
              <a:t>significantly</a:t>
            </a:r>
            <a:r>
              <a:rPr lang="en" dirty="0"/>
              <a:t> slower if not tuned for </a:t>
            </a:r>
            <a:endParaRPr dirty="0"/>
          </a:p>
          <a:p>
            <a:pPr marL="1371600" lvl="2" indent="-317500" algn="l" rtl="0">
              <a:spcBef>
                <a:spcPts val="0"/>
              </a:spcBef>
              <a:spcAft>
                <a:spcPts val="0"/>
              </a:spcAft>
              <a:buSzPts val="1400"/>
              <a:buChar char="■"/>
            </a:pPr>
            <a:r>
              <a:rPr lang="en" dirty="0"/>
              <a:t>optimal tile size, minimizing server requests, compact textures, etc.</a:t>
            </a:r>
            <a:endParaRPr dirty="0"/>
          </a:p>
          <a:p>
            <a:pPr marL="914400" lvl="1" indent="-317500" algn="l" rtl="0">
              <a:spcBef>
                <a:spcPts val="0"/>
              </a:spcBef>
              <a:spcAft>
                <a:spcPts val="0"/>
              </a:spcAft>
              <a:buSzPts val="1400"/>
              <a:buChar char="○"/>
            </a:pPr>
            <a:r>
              <a:rPr lang="en" dirty="0"/>
              <a:t>Texture size has much bigger impact on render time than geometry</a:t>
            </a:r>
            <a:endParaRPr dirty="0"/>
          </a:p>
          <a:p>
            <a:pPr marL="457200" lvl="0" indent="-342900" algn="l" rtl="0">
              <a:spcBef>
                <a:spcPts val="1200"/>
              </a:spcBef>
              <a:spcAft>
                <a:spcPts val="0"/>
              </a:spcAft>
              <a:buSzPts val="1800"/>
              <a:buChar char="●"/>
            </a:pPr>
            <a:r>
              <a:rPr lang="en" dirty="0"/>
              <a:t>Existing tools for creating CDB and 3D Tiles are very limited</a:t>
            </a:r>
            <a:endParaRPr dirty="0"/>
          </a:p>
          <a:p>
            <a:pPr marL="914400" lvl="1" indent="-317500" algn="l" rtl="0">
              <a:spcBef>
                <a:spcPts val="0"/>
              </a:spcBef>
              <a:spcAft>
                <a:spcPts val="0"/>
              </a:spcAft>
              <a:buSzPts val="1400"/>
              <a:buChar char="○"/>
            </a:pPr>
            <a:r>
              <a:rPr lang="en" dirty="0"/>
              <a:t>Open source tools only address fragments of the problem</a:t>
            </a:r>
            <a:endParaRPr dirty="0"/>
          </a:p>
          <a:p>
            <a:pPr marL="914400" lvl="1" indent="-317500" algn="l" rtl="0">
              <a:spcBef>
                <a:spcPts val="0"/>
              </a:spcBef>
              <a:spcAft>
                <a:spcPts val="0"/>
              </a:spcAft>
              <a:buSzPts val="1400"/>
              <a:buChar char="○"/>
            </a:pPr>
            <a:r>
              <a:rPr lang="en" dirty="0"/>
              <a:t>Even proprietary tools (especially for CDB) do not optimize output, resulting in inefficiencies</a:t>
            </a:r>
            <a:endParaRPr dirty="0"/>
          </a:p>
          <a:p>
            <a:pPr marL="457200" lvl="0" indent="-342900" algn="l" rtl="0">
              <a:spcBef>
                <a:spcPts val="1200"/>
              </a:spcBef>
              <a:spcAft>
                <a:spcPts val="0"/>
              </a:spcAft>
              <a:buSzPts val="1800"/>
              <a:buChar char="●"/>
            </a:pPr>
            <a:r>
              <a:rPr lang="en" dirty="0"/>
              <a:t>CDB is not optimized for the web</a:t>
            </a:r>
            <a:endParaRPr dirty="0"/>
          </a:p>
          <a:p>
            <a:pPr marL="914400" lvl="1" indent="-317500" algn="l" rtl="0">
              <a:spcBef>
                <a:spcPts val="0"/>
              </a:spcBef>
              <a:spcAft>
                <a:spcPts val="0"/>
              </a:spcAft>
              <a:buSzPts val="1400"/>
              <a:buChar char="○"/>
            </a:pPr>
            <a:r>
              <a:rPr lang="en" dirty="0"/>
              <a:t>Serving CDB directly results in a large number of file requests, which is slow</a:t>
            </a:r>
            <a:endParaRPr dirty="0"/>
          </a:p>
          <a:p>
            <a:pPr marL="914400" lvl="1" indent="-317500" algn="l" rtl="0">
              <a:spcBef>
                <a:spcPts val="0"/>
              </a:spcBef>
              <a:spcAft>
                <a:spcPts val="0"/>
              </a:spcAft>
              <a:buSzPts val="1400"/>
              <a:buChar char="○"/>
            </a:pPr>
            <a:r>
              <a:rPr lang="en" dirty="0"/>
              <a:t>Preprocessing (e.g. into glTF) can help, but needs to be kept in sync with source CDB  </a:t>
            </a:r>
            <a:endParaRPr dirty="0"/>
          </a:p>
          <a:p>
            <a:pPr marL="0" lvl="0" indent="0" algn="l" rtl="0">
              <a:spcBef>
                <a:spcPts val="1600"/>
              </a:spcBef>
              <a:spcAft>
                <a:spcPts val="1600"/>
              </a:spcAft>
              <a:buNone/>
            </a:pPr>
            <a:endParaRPr dirty="0"/>
          </a:p>
        </p:txBody>
      </p:sp>
      <p:sp>
        <p:nvSpPr>
          <p:cNvPr id="394" name="Google Shape;394;p37"/>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Footer Placeholder 1">
            <a:extLst>
              <a:ext uri="{FF2B5EF4-FFF2-40B4-BE49-F238E27FC236}">
                <a16:creationId xmlns:a16="http://schemas.microsoft.com/office/drawing/2014/main" id="{16ED2BB3-4381-4CDF-834E-A8684FBC3A94}"/>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p:txBody>
          <a:bodyPr/>
          <a:lstStyle/>
          <a:p>
            <a:pPr lvl="0"/>
            <a:r>
              <a:rPr lang="en-US" dirty="0"/>
              <a:t>Point Clouds to Mesh</a:t>
            </a:r>
            <a:br>
              <a:rPr lang="en-US" dirty="0"/>
            </a:br>
            <a:r>
              <a:rPr lang="en-US" sz="2000" dirty="0"/>
              <a:t>Related Open Source Projects</a:t>
            </a:r>
          </a:p>
        </p:txBody>
      </p:sp>
      <p:sp>
        <p:nvSpPr>
          <p:cNvPr id="164" name="Google Shape;164;p19"/>
          <p:cNvSpPr txBox="1">
            <a:spLocks noGrp="1"/>
          </p:cNvSpPr>
          <p:nvPr>
            <p:ph type="body" idx="1"/>
          </p:nvPr>
        </p:nvSpPr>
        <p:spPr>
          <a:xfrm>
            <a:off x="311700" y="1509721"/>
            <a:ext cx="5404035" cy="3059154"/>
          </a:xfrm>
        </p:spPr>
        <p:txBody>
          <a:bodyPr/>
          <a:lstStyle/>
          <a:p>
            <a:pPr marL="114300" indent="0">
              <a:buNone/>
            </a:pPr>
            <a:r>
              <a:rPr lang="en-US" dirty="0"/>
              <a:t>We will extend our past open source work for point cloud to mesh conversion in Phase II.</a:t>
            </a:r>
          </a:p>
          <a:p>
            <a:pPr marL="114300" indent="0">
              <a:buNone/>
            </a:pPr>
            <a:endParaRPr lang="en-US" dirty="0"/>
          </a:p>
          <a:p>
            <a:r>
              <a:rPr lang="en-US" dirty="0"/>
              <a:t>Danesfield – Satellite Imagery to 3D</a:t>
            </a:r>
          </a:p>
          <a:p>
            <a:pPr lvl="1"/>
            <a:r>
              <a:rPr lang="en-US" dirty="0"/>
              <a:t>Funded by IARPA CORE3D</a:t>
            </a:r>
          </a:p>
          <a:p>
            <a:pPr lvl="1"/>
            <a:r>
              <a:rPr lang="en-US" dirty="0" err="1"/>
              <a:t>EarthVision</a:t>
            </a:r>
            <a:r>
              <a:rPr lang="en-US" dirty="0"/>
              <a:t> 2019 - Best Paper</a:t>
            </a:r>
          </a:p>
          <a:p>
            <a:pPr lvl="0"/>
            <a:r>
              <a:rPr lang="en-US" dirty="0"/>
              <a:t>TeleSculptor – FMV to 3D</a:t>
            </a:r>
          </a:p>
          <a:p>
            <a:pPr lvl="1"/>
            <a:r>
              <a:rPr lang="en-US" dirty="0"/>
              <a:t>Funded by ARFL, DARPA, SOCOM, and NVESD</a:t>
            </a:r>
          </a:p>
          <a:p>
            <a:pPr lvl="1"/>
            <a:r>
              <a:rPr lang="en-US" dirty="0"/>
              <a:t>Presented at P3DL 2019</a:t>
            </a:r>
          </a:p>
        </p:txBody>
      </p:sp>
      <p:sp>
        <p:nvSpPr>
          <p:cNvPr id="165" name="Google Shape;165;p19"/>
          <p:cNvSpPr txBox="1">
            <a:spLocks noGrp="1"/>
          </p:cNvSpPr>
          <p:nvPr>
            <p:ph type="sldNum" idx="12"/>
          </p:nvPr>
        </p:nvSpPr>
        <p:spPr/>
        <p:txBody>
          <a:bodyPr/>
          <a:lstStyle/>
          <a:p>
            <a:pPr lvl="0"/>
            <a:fld id="{00000000-1234-1234-1234-123412341234}" type="slidenum">
              <a:rPr lang="en"/>
              <a:pPr lvl="0"/>
              <a:t>19</a:t>
            </a:fld>
            <a:endParaRPr lang="en"/>
          </a:p>
        </p:txBody>
      </p:sp>
      <p:sp>
        <p:nvSpPr>
          <p:cNvPr id="2" name="Footer Placeholder 1">
            <a:extLst>
              <a:ext uri="{FF2B5EF4-FFF2-40B4-BE49-F238E27FC236}">
                <a16:creationId xmlns:a16="http://schemas.microsoft.com/office/drawing/2014/main" id="{D943102B-1A21-43E2-B6DE-94B7031B819D}"/>
              </a:ext>
            </a:extLst>
          </p:cNvPr>
          <p:cNvSpPr>
            <a:spLocks noGrp="1"/>
          </p:cNvSpPr>
          <p:nvPr>
            <p:ph type="ftr" sz="quarter" idx="13"/>
          </p:nvPr>
        </p:nvSpPr>
        <p:spPr/>
        <p:txBody>
          <a:bodyPr/>
          <a:lstStyle/>
          <a:p>
            <a:r>
              <a:rPr lang="en-US"/>
              <a:t>P3DL 2020</a:t>
            </a:r>
            <a:endParaRPr lang="en-US" dirty="0"/>
          </a:p>
        </p:txBody>
      </p:sp>
      <p:sp>
        <p:nvSpPr>
          <p:cNvPr id="166" name="Google Shape;166;p19"/>
          <p:cNvSpPr txBox="1"/>
          <p:nvPr/>
        </p:nvSpPr>
        <p:spPr>
          <a:xfrm>
            <a:off x="5944650" y="4392070"/>
            <a:ext cx="26967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dirty="0"/>
              <a:t>TeleSculptor</a:t>
            </a:r>
          </a:p>
          <a:p>
            <a:pPr marL="0" lvl="0" indent="0" algn="ctr" rtl="0">
              <a:spcBef>
                <a:spcPts val="0"/>
              </a:spcBef>
              <a:spcAft>
                <a:spcPts val="0"/>
              </a:spcAft>
              <a:buNone/>
            </a:pPr>
            <a:r>
              <a:rPr lang="en-US" sz="1200" dirty="0">
                <a:hlinkClick r:id="rId3"/>
              </a:rPr>
              <a:t>https://github.com/Kitware/TeleSculptor</a:t>
            </a:r>
            <a:endParaRPr sz="1200" dirty="0"/>
          </a:p>
        </p:txBody>
      </p:sp>
      <p:pic>
        <p:nvPicPr>
          <p:cNvPr id="167" name="Google Shape;167;p19"/>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5944612" y="2573694"/>
            <a:ext cx="2696776" cy="1818375"/>
          </a:xfrm>
          <a:prstGeom prst="rect">
            <a:avLst/>
          </a:prstGeom>
          <a:noFill/>
          <a:ln>
            <a:noFill/>
          </a:ln>
        </p:spPr>
      </p:pic>
      <p:grpSp>
        <p:nvGrpSpPr>
          <p:cNvPr id="168" name="Google Shape;168;p19"/>
          <p:cNvGrpSpPr/>
          <p:nvPr/>
        </p:nvGrpSpPr>
        <p:grpSpPr>
          <a:xfrm>
            <a:off x="5311894" y="465899"/>
            <a:ext cx="3558978" cy="1741970"/>
            <a:chOff x="5722844" y="425524"/>
            <a:chExt cx="3558978" cy="1741970"/>
          </a:xfrm>
        </p:grpSpPr>
        <p:pic>
          <p:nvPicPr>
            <p:cNvPr id="169" name="Google Shape;169;p19" descr="https://lh5.googleusercontent.com/dQdHEkmIt5TluwQWKSjuV2nLyVGug0FUhj7OW0h-h823VU-kTS9tCi84tkwLyq7xm4_L7E0YXrlbIGa9ZdUzEnA3-2p4Hf7BUsF_hee8cHaE_Nzr3LZPDiMalFFt6PMY-JEQSA2q0pw"/>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rot="21426612">
              <a:off x="7452640" y="1564118"/>
              <a:ext cx="1829182" cy="603376"/>
            </a:xfrm>
            <a:prstGeom prst="rect">
              <a:avLst/>
            </a:prstGeom>
            <a:noFill/>
            <a:ln>
              <a:noFill/>
            </a:ln>
          </p:spPr>
        </p:pic>
        <p:pic>
          <p:nvPicPr>
            <p:cNvPr id="170" name="Google Shape;170;p19" descr="https://lh3.googleusercontent.com/RGWDrhc2CK2X0Bt0noybG1JpxXcZa6Fh6dvOe-oSYWptB08vBOLGm-1LsxW1veG-ziSw4bZFAu-1Hx2yp2mr6tYPD1iD3XVMpvxCX2tCTZs_DER-t8WF4HgCmAuE7jwh7c98ouLjVkY"/>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rot="21419999">
              <a:off x="6935364" y="1024855"/>
              <a:ext cx="1831187" cy="604037"/>
            </a:xfrm>
            <a:prstGeom prst="rect">
              <a:avLst/>
            </a:prstGeom>
            <a:noFill/>
            <a:ln>
              <a:noFill/>
            </a:ln>
          </p:spPr>
        </p:pic>
        <p:pic>
          <p:nvPicPr>
            <p:cNvPr id="171" name="Google Shape;171;p19"/>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rot="21419999">
              <a:off x="6408176" y="425524"/>
              <a:ext cx="1831186" cy="641653"/>
            </a:xfrm>
            <a:prstGeom prst="rect">
              <a:avLst/>
            </a:prstGeom>
            <a:noFill/>
            <a:ln>
              <a:noFill/>
            </a:ln>
          </p:spPr>
        </p:pic>
        <p:sp>
          <p:nvSpPr>
            <p:cNvPr id="172" name="Google Shape;172;p19"/>
            <p:cNvSpPr txBox="1"/>
            <p:nvPr/>
          </p:nvSpPr>
          <p:spPr>
            <a:xfrm>
              <a:off x="5722844" y="534250"/>
              <a:ext cx="940335" cy="16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b="0" i="0" u="none" strike="noStrike" cap="none" dirty="0">
                  <a:solidFill>
                    <a:srgbClr val="000000"/>
                  </a:solidFill>
                  <a:latin typeface="Calibri"/>
                  <a:ea typeface="Calibri"/>
                  <a:cs typeface="Calibri"/>
                  <a:sym typeface="Calibri"/>
                </a:rPr>
                <a:t>Photogrammetric Point Cloud</a:t>
              </a:r>
              <a:endParaRPr sz="800" dirty="0"/>
            </a:p>
          </p:txBody>
        </p:sp>
        <p:sp>
          <p:nvSpPr>
            <p:cNvPr id="173" name="Google Shape;173;p19"/>
            <p:cNvSpPr txBox="1"/>
            <p:nvPr/>
          </p:nvSpPr>
          <p:spPr>
            <a:xfrm>
              <a:off x="6566793" y="1714540"/>
              <a:ext cx="1059600" cy="16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dirty="0">
                  <a:solidFill>
                    <a:srgbClr val="000000"/>
                  </a:solidFill>
                  <a:latin typeface="Calibri"/>
                  <a:ea typeface="Calibri"/>
                  <a:cs typeface="Calibri"/>
                  <a:sym typeface="Calibri"/>
                </a:rPr>
                <a:t>Textured 3D Meshes</a:t>
              </a:r>
              <a:endParaRPr sz="800" dirty="0"/>
            </a:p>
          </p:txBody>
        </p:sp>
        <p:sp>
          <p:nvSpPr>
            <p:cNvPr id="174" name="Google Shape;174;p19"/>
            <p:cNvSpPr txBox="1"/>
            <p:nvPr/>
          </p:nvSpPr>
          <p:spPr>
            <a:xfrm>
              <a:off x="6068808" y="1129830"/>
              <a:ext cx="1154700" cy="16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dirty="0">
                  <a:solidFill>
                    <a:srgbClr val="000000"/>
                  </a:solidFill>
                  <a:latin typeface="Calibri"/>
                  <a:ea typeface="Calibri"/>
                  <a:cs typeface="Calibri"/>
                  <a:sym typeface="Calibri"/>
                </a:rPr>
                <a:t>Semantic 3D Meshes</a:t>
              </a:r>
              <a:endParaRPr sz="800" dirty="0"/>
            </a:p>
          </p:txBody>
        </p:sp>
        <p:sp>
          <p:nvSpPr>
            <p:cNvPr id="175" name="Google Shape;175;p19"/>
            <p:cNvSpPr/>
            <p:nvPr/>
          </p:nvSpPr>
          <p:spPr>
            <a:xfrm>
              <a:off x="7096593" y="903031"/>
              <a:ext cx="89771" cy="301242"/>
            </a:xfrm>
            <a:prstGeom prst="down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800">
                <a:solidFill>
                  <a:srgbClr val="FFFFFF"/>
                </a:solidFill>
                <a:latin typeface="Calibri"/>
                <a:ea typeface="Calibri"/>
                <a:cs typeface="Calibri"/>
                <a:sym typeface="Calibri"/>
              </a:endParaRPr>
            </a:p>
          </p:txBody>
        </p:sp>
        <p:sp>
          <p:nvSpPr>
            <p:cNvPr id="176" name="Google Shape;176;p19"/>
            <p:cNvSpPr/>
            <p:nvPr/>
          </p:nvSpPr>
          <p:spPr>
            <a:xfrm>
              <a:off x="7553687" y="1469346"/>
              <a:ext cx="89771" cy="301242"/>
            </a:xfrm>
            <a:prstGeom prst="downArrow">
              <a:avLst>
                <a:gd name="adj1" fmla="val 50000"/>
                <a:gd name="adj2" fmla="val 50000"/>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800">
                <a:solidFill>
                  <a:srgbClr val="FFFFFF"/>
                </a:solidFill>
                <a:latin typeface="Calibri"/>
                <a:ea typeface="Calibri"/>
                <a:cs typeface="Calibri"/>
                <a:sym typeface="Calibri"/>
              </a:endParaRPr>
            </a:p>
          </p:txBody>
        </p:sp>
      </p:grpSp>
      <p:sp>
        <p:nvSpPr>
          <p:cNvPr id="177" name="Google Shape;177;p19"/>
          <p:cNvSpPr txBox="1"/>
          <p:nvPr/>
        </p:nvSpPr>
        <p:spPr>
          <a:xfrm>
            <a:off x="5782062" y="2028130"/>
            <a:ext cx="3021876" cy="436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dirty="0"/>
              <a:t>Danesfield</a:t>
            </a:r>
          </a:p>
          <a:p>
            <a:pPr marL="0" lvl="0" indent="0" algn="ctr" rtl="0">
              <a:spcBef>
                <a:spcPts val="0"/>
              </a:spcBef>
              <a:spcAft>
                <a:spcPts val="0"/>
              </a:spcAft>
              <a:buNone/>
            </a:pPr>
            <a:r>
              <a:rPr lang="en-US" sz="1200" dirty="0">
                <a:hlinkClick r:id="rId8"/>
              </a:rPr>
              <a:t>https://github.com/Kitware/Danesfield-App</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103" name="Google Shape;103;p16"/>
          <p:cNvSpPr txBox="1">
            <a:spLocks noGrp="1"/>
          </p:cNvSpPr>
          <p:nvPr>
            <p:ph type="body" idx="1"/>
          </p:nvPr>
        </p:nvSpPr>
        <p:spPr>
          <a:xfrm>
            <a:off x="248400" y="986100"/>
            <a:ext cx="8520600" cy="1475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Support 3D geospatial data transmission for web visualization over low bandwidth</a:t>
            </a:r>
            <a:endParaRPr sz="1600" dirty="0"/>
          </a:p>
          <a:p>
            <a:pPr marL="457200" lvl="0" indent="-330200" algn="l" rtl="0">
              <a:spcBef>
                <a:spcPts val="0"/>
              </a:spcBef>
              <a:spcAft>
                <a:spcPts val="0"/>
              </a:spcAft>
              <a:buSzPts val="1600"/>
              <a:buChar char="●"/>
            </a:pPr>
            <a:r>
              <a:rPr lang="en" sz="1600" dirty="0"/>
              <a:t>Point clouds require high bandwidth, procedural mesh models </a:t>
            </a:r>
            <a:r>
              <a:rPr lang="en" sz="1600" dirty="0">
                <a:highlight>
                  <a:srgbClr val="FFFFFF"/>
                </a:highlight>
              </a:rPr>
              <a:t>are more efficient</a:t>
            </a:r>
            <a:endParaRPr sz="1600" dirty="0">
              <a:highlight>
                <a:srgbClr val="FFFFFF"/>
              </a:highlight>
            </a:endParaRPr>
          </a:p>
          <a:p>
            <a:pPr marL="457200" lvl="0" indent="-330200" algn="l" rtl="0">
              <a:spcBef>
                <a:spcPts val="0"/>
              </a:spcBef>
              <a:spcAft>
                <a:spcPts val="0"/>
              </a:spcAft>
              <a:buSzPts val="1600"/>
              <a:buChar char="●"/>
            </a:pPr>
            <a:r>
              <a:rPr lang="en" sz="1600" dirty="0"/>
              <a:t>How do we </a:t>
            </a:r>
            <a:r>
              <a:rPr lang="en" sz="1600" dirty="0">
                <a:solidFill>
                  <a:srgbClr val="0070C0"/>
                </a:solidFill>
              </a:rPr>
              <a:t>transform point clouds into geospatial meshes</a:t>
            </a:r>
            <a:r>
              <a:rPr lang="en" sz="1600" dirty="0"/>
              <a:t>?</a:t>
            </a:r>
            <a:endParaRPr sz="1600" dirty="0"/>
          </a:p>
          <a:p>
            <a:pPr marL="457200" lvl="0" indent="-330200" algn="l" rtl="0">
              <a:spcBef>
                <a:spcPts val="0"/>
              </a:spcBef>
              <a:spcAft>
                <a:spcPts val="0"/>
              </a:spcAft>
              <a:buSzPts val="1600"/>
              <a:buChar char="●"/>
            </a:pPr>
            <a:r>
              <a:rPr lang="en" sz="1600" dirty="0"/>
              <a:t>Which standards are best for </a:t>
            </a:r>
            <a:r>
              <a:rPr lang="en" sz="1600" dirty="0">
                <a:solidFill>
                  <a:srgbClr val="00A779"/>
                </a:solidFill>
              </a:rPr>
              <a:t>storage, transmission, and visualization</a:t>
            </a:r>
            <a:r>
              <a:rPr lang="en" sz="1600" dirty="0"/>
              <a:t> of these meshes?</a:t>
            </a:r>
          </a:p>
          <a:p>
            <a:pPr marL="457200" lvl="0" indent="-330200" algn="l" rtl="0">
              <a:spcBef>
                <a:spcPts val="0"/>
              </a:spcBef>
              <a:spcAft>
                <a:spcPts val="0"/>
              </a:spcAft>
              <a:buSzPts val="1600"/>
              <a:buChar char="●"/>
            </a:pPr>
            <a:r>
              <a:rPr lang="en" sz="1600" dirty="0"/>
              <a:t>Can we do this with open standards and open source software?</a:t>
            </a:r>
            <a:endParaRPr sz="1600" dirty="0"/>
          </a:p>
        </p:txBody>
      </p:sp>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Motivation</a:t>
            </a:r>
            <a:endParaRPr dirty="0"/>
          </a:p>
        </p:txBody>
      </p:sp>
      <p:sp>
        <p:nvSpPr>
          <p:cNvPr id="76" name="Google Shape;76;p16"/>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77" name="Google Shape;77;p16"/>
          <p:cNvGrpSpPr/>
          <p:nvPr/>
        </p:nvGrpSpPr>
        <p:grpSpPr>
          <a:xfrm>
            <a:off x="746884" y="2516462"/>
            <a:ext cx="7650585" cy="2274174"/>
            <a:chOff x="683603" y="2750963"/>
            <a:chExt cx="5975619" cy="1681087"/>
          </a:xfrm>
        </p:grpSpPr>
        <p:pic>
          <p:nvPicPr>
            <p:cNvPr id="78" name="Google Shape;78;p16"/>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83603" y="3669491"/>
              <a:ext cx="2285997" cy="563523"/>
            </a:xfrm>
            <a:prstGeom prst="rect">
              <a:avLst/>
            </a:prstGeom>
            <a:noFill/>
            <a:ln>
              <a:noFill/>
            </a:ln>
          </p:spPr>
        </p:pic>
        <p:pic>
          <p:nvPicPr>
            <p:cNvPr id="79" name="Google Shape;79;p16"/>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2434127" y="3669491"/>
              <a:ext cx="2285997" cy="563523"/>
            </a:xfrm>
            <a:prstGeom prst="rect">
              <a:avLst/>
            </a:prstGeom>
            <a:noFill/>
            <a:ln>
              <a:noFill/>
            </a:ln>
          </p:spPr>
        </p:pic>
        <p:pic>
          <p:nvPicPr>
            <p:cNvPr id="80" name="Google Shape;80;p16"/>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4373225" y="3669491"/>
              <a:ext cx="2285997" cy="563523"/>
            </a:xfrm>
            <a:prstGeom prst="rect">
              <a:avLst/>
            </a:prstGeom>
            <a:noFill/>
            <a:ln>
              <a:noFill/>
            </a:ln>
          </p:spPr>
        </p:pic>
        <p:sp>
          <p:nvSpPr>
            <p:cNvPr id="81" name="Google Shape;81;p16"/>
            <p:cNvSpPr/>
            <p:nvPr/>
          </p:nvSpPr>
          <p:spPr>
            <a:xfrm>
              <a:off x="2768578" y="3828705"/>
              <a:ext cx="233100" cy="199200"/>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16"/>
            <p:cNvSpPr/>
            <p:nvPr/>
          </p:nvSpPr>
          <p:spPr>
            <a:xfrm>
              <a:off x="4308590" y="3828704"/>
              <a:ext cx="233100" cy="199200"/>
            </a:xfrm>
            <a:prstGeom prst="rightArrow">
              <a:avLst>
                <a:gd name="adj1" fmla="val 50000"/>
                <a:gd name="adj2" fmla="val 50000"/>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16"/>
            <p:cNvSpPr txBox="1"/>
            <p:nvPr/>
          </p:nvSpPr>
          <p:spPr>
            <a:xfrm>
              <a:off x="839412" y="4185746"/>
              <a:ext cx="19815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i="0" u="none" strike="noStrike" cap="none">
                  <a:solidFill>
                    <a:srgbClr val="000000"/>
                  </a:solidFill>
                </a:rPr>
                <a:t>3D Point Cloud (P3D) - 100MB</a:t>
              </a:r>
              <a:endParaRPr sz="1200"/>
            </a:p>
          </p:txBody>
        </p:sp>
        <p:sp>
          <p:nvSpPr>
            <p:cNvPr id="84" name="Google Shape;84;p16"/>
            <p:cNvSpPr txBox="1"/>
            <p:nvPr/>
          </p:nvSpPr>
          <p:spPr>
            <a:xfrm>
              <a:off x="4643236" y="4185750"/>
              <a:ext cx="17460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i="0" u="none" strike="noStrike" cap="none">
                  <a:solidFill>
                    <a:srgbClr val="000000"/>
                  </a:solidFill>
                </a:rPr>
                <a:t>CORE3D with Texture - 5MB</a:t>
              </a:r>
              <a:endParaRPr sz="1200"/>
            </a:p>
          </p:txBody>
        </p:sp>
        <p:sp>
          <p:nvSpPr>
            <p:cNvPr id="85" name="Google Shape;85;p16"/>
            <p:cNvSpPr txBox="1"/>
            <p:nvPr/>
          </p:nvSpPr>
          <p:spPr>
            <a:xfrm>
              <a:off x="2804798" y="4185750"/>
              <a:ext cx="1689900" cy="24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i="0" u="none" strike="noStrike" cap="none">
                  <a:solidFill>
                    <a:srgbClr val="000000"/>
                  </a:solidFill>
                </a:rPr>
                <a:t>CORE3D Buildings - 260KB</a:t>
              </a:r>
              <a:endParaRPr sz="1200"/>
            </a:p>
          </p:txBody>
        </p:sp>
        <p:grpSp>
          <p:nvGrpSpPr>
            <p:cNvPr id="86" name="Google Shape;86;p16"/>
            <p:cNvGrpSpPr/>
            <p:nvPr/>
          </p:nvGrpSpPr>
          <p:grpSpPr>
            <a:xfrm>
              <a:off x="2479184" y="2750963"/>
              <a:ext cx="2416500" cy="760729"/>
              <a:chOff x="1571946" y="-41912"/>
              <a:chExt cx="2416500" cy="760729"/>
            </a:xfrm>
          </p:grpSpPr>
          <p:sp>
            <p:nvSpPr>
              <p:cNvPr id="87" name="Google Shape;87;p16"/>
              <p:cNvSpPr/>
              <p:nvPr/>
            </p:nvSpPr>
            <p:spPr>
              <a:xfrm>
                <a:off x="1571946" y="10125"/>
                <a:ext cx="2416500" cy="7086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88" name="Google Shape;88;p16" descr="Amy edit of Sydney J. Freedberg Jr. photo"/>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1644084" y="-41912"/>
                <a:ext cx="1014305" cy="760729"/>
              </a:xfrm>
              <a:prstGeom prst="rect">
                <a:avLst/>
              </a:prstGeom>
              <a:noFill/>
              <a:ln>
                <a:noFill/>
              </a:ln>
            </p:spPr>
          </p:pic>
        </p:grpSp>
        <p:pic>
          <p:nvPicPr>
            <p:cNvPr id="89" name="Google Shape;89;p16" descr="Image result for dell workstation"/>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3427181" y="2807367"/>
              <a:ext cx="1606930" cy="671553"/>
            </a:xfrm>
            <a:prstGeom prst="rect">
              <a:avLst/>
            </a:prstGeom>
            <a:noFill/>
            <a:ln>
              <a:noFill/>
            </a:ln>
          </p:spPr>
        </p:pic>
        <p:sp>
          <p:nvSpPr>
            <p:cNvPr id="90" name="Google Shape;90;p16"/>
            <p:cNvSpPr/>
            <p:nvPr/>
          </p:nvSpPr>
          <p:spPr>
            <a:xfrm>
              <a:off x="2743575" y="2969405"/>
              <a:ext cx="669800" cy="345016"/>
            </a:xfrm>
            <a:custGeom>
              <a:avLst/>
              <a:gdLst/>
              <a:ahLst/>
              <a:cxnLst/>
              <a:rect l="l" t="t" r="r" b="b"/>
              <a:pathLst>
                <a:path w="669800" h="345016" extrusionOk="0">
                  <a:moveTo>
                    <a:pt x="32146" y="0"/>
                  </a:moveTo>
                  <a:lnTo>
                    <a:pt x="650751" y="22620"/>
                  </a:lnTo>
                  <a:lnTo>
                    <a:pt x="669800" y="345016"/>
                  </a:lnTo>
                  <a:lnTo>
                    <a:pt x="0" y="327156"/>
                  </a:lnTo>
                  <a:lnTo>
                    <a:pt x="32146" y="0"/>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91" name="Google Shape;91;p16"/>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2759500" y="3024705"/>
              <a:ext cx="627952" cy="213244"/>
            </a:xfrm>
            <a:prstGeom prst="rect">
              <a:avLst/>
            </a:prstGeom>
            <a:noFill/>
            <a:ln>
              <a:noFill/>
            </a:ln>
          </p:spPr>
        </p:pic>
        <p:sp>
          <p:nvSpPr>
            <p:cNvPr id="92" name="Google Shape;92;p16"/>
            <p:cNvSpPr/>
            <p:nvPr/>
          </p:nvSpPr>
          <p:spPr>
            <a:xfrm>
              <a:off x="3829926" y="2901730"/>
              <a:ext cx="547167" cy="370021"/>
            </a:xfrm>
            <a:custGeom>
              <a:avLst/>
              <a:gdLst/>
              <a:ahLst/>
              <a:cxnLst/>
              <a:rect l="l" t="t" r="r" b="b"/>
              <a:pathLst>
                <a:path w="547167" h="370021" extrusionOk="0">
                  <a:moveTo>
                    <a:pt x="0" y="14289"/>
                  </a:moveTo>
                  <a:lnTo>
                    <a:pt x="547167" y="0"/>
                  </a:lnTo>
                  <a:cubicBezTo>
                    <a:pt x="547167" y="123340"/>
                    <a:pt x="547166" y="246681"/>
                    <a:pt x="547166" y="370021"/>
                  </a:cubicBezTo>
                  <a:lnTo>
                    <a:pt x="2381" y="360495"/>
                  </a:lnTo>
                  <a:cubicBezTo>
                    <a:pt x="1587" y="245093"/>
                    <a:pt x="794" y="129691"/>
                    <a:pt x="0" y="14289"/>
                  </a:cubicBez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93" name="Google Shape;93;p16"/>
            <p:cNvCxnSpPr/>
            <p:nvPr/>
          </p:nvCxnSpPr>
          <p:spPr>
            <a:xfrm>
              <a:off x="801350" y="3568796"/>
              <a:ext cx="5748000" cy="0"/>
            </a:xfrm>
            <a:prstGeom prst="straightConnector1">
              <a:avLst/>
            </a:prstGeom>
            <a:noFill/>
            <a:ln w="25400" cap="flat" cmpd="dbl">
              <a:solidFill>
                <a:srgbClr val="000000"/>
              </a:solidFill>
              <a:prstDash val="solid"/>
              <a:miter lim="800000"/>
              <a:headEnd type="none" w="sm" len="sm"/>
              <a:tailEnd type="none" w="sm" len="sm"/>
            </a:ln>
          </p:spPr>
        </p:cxnSp>
        <p:sp>
          <p:nvSpPr>
            <p:cNvPr id="94" name="Google Shape;94;p16"/>
            <p:cNvSpPr/>
            <p:nvPr/>
          </p:nvSpPr>
          <p:spPr>
            <a:xfrm>
              <a:off x="1693906" y="2907880"/>
              <a:ext cx="714600" cy="708600"/>
            </a:xfrm>
            <a:prstGeom prst="bentArrow">
              <a:avLst>
                <a:gd name="adj1" fmla="val 40501"/>
                <a:gd name="adj2" fmla="val 34574"/>
                <a:gd name="adj3" fmla="val 31034"/>
                <a:gd name="adj4" fmla="val 43750"/>
              </a:avLst>
            </a:prstGeom>
            <a:solidFill>
              <a:srgbClr val="FF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5" name="Google Shape;95;p16"/>
            <p:cNvSpPr/>
            <p:nvPr/>
          </p:nvSpPr>
          <p:spPr>
            <a:xfrm flipH="1">
              <a:off x="4966534" y="3075679"/>
              <a:ext cx="577500" cy="517200"/>
            </a:xfrm>
            <a:prstGeom prst="bentArrow">
              <a:avLst>
                <a:gd name="adj1" fmla="val 8843"/>
                <a:gd name="adj2" fmla="val 12759"/>
                <a:gd name="adj3" fmla="val 15072"/>
                <a:gd name="adj4" fmla="val 43750"/>
              </a:avLst>
            </a:prstGeom>
            <a:solidFill>
              <a:srgbClr val="00A779"/>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96" name="Google Shape;96;p16"/>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3852238" y="2996961"/>
              <a:ext cx="502544" cy="179559"/>
            </a:xfrm>
            <a:prstGeom prst="rect">
              <a:avLst/>
            </a:prstGeom>
            <a:noFill/>
            <a:ln>
              <a:noFill/>
            </a:ln>
          </p:spPr>
        </p:pic>
        <p:sp>
          <p:nvSpPr>
            <p:cNvPr id="97" name="Google Shape;97;p16"/>
            <p:cNvSpPr txBox="1"/>
            <p:nvPr/>
          </p:nvSpPr>
          <p:spPr>
            <a:xfrm>
              <a:off x="703352" y="2899520"/>
              <a:ext cx="10359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i="0" u="none" strike="noStrike" cap="none">
                  <a:solidFill>
                    <a:srgbClr val="000000"/>
                  </a:solidFill>
                </a:rPr>
                <a:t>Point Cloud</a:t>
              </a:r>
              <a:endParaRPr sz="1200"/>
            </a:p>
            <a:p>
              <a:pPr marL="0" marR="0" lvl="0" indent="0" algn="ctr" rtl="0">
                <a:spcBef>
                  <a:spcPts val="0"/>
                </a:spcBef>
                <a:spcAft>
                  <a:spcPts val="0"/>
                </a:spcAft>
                <a:buNone/>
              </a:pPr>
              <a:r>
                <a:rPr lang="en" sz="1200" i="0" u="none" strike="noStrike" cap="none">
                  <a:solidFill>
                    <a:srgbClr val="000000"/>
                  </a:solidFill>
                </a:rPr>
                <a:t>Requires </a:t>
              </a:r>
              <a:endParaRPr sz="1200"/>
            </a:p>
            <a:p>
              <a:pPr marL="0" marR="0" lvl="0" indent="0" algn="ctr" rtl="0">
                <a:spcBef>
                  <a:spcPts val="0"/>
                </a:spcBef>
                <a:spcAft>
                  <a:spcPts val="0"/>
                </a:spcAft>
                <a:buNone/>
              </a:pPr>
              <a:r>
                <a:rPr lang="en" sz="1200" i="0" u="none" strike="noStrike" cap="none">
                  <a:solidFill>
                    <a:srgbClr val="000000"/>
                  </a:solidFill>
                </a:rPr>
                <a:t>High Bandwidth</a:t>
              </a:r>
              <a:endParaRPr sz="1200"/>
            </a:p>
          </p:txBody>
        </p:sp>
        <p:sp>
          <p:nvSpPr>
            <p:cNvPr id="98" name="Google Shape;98;p16"/>
            <p:cNvSpPr txBox="1"/>
            <p:nvPr/>
          </p:nvSpPr>
          <p:spPr>
            <a:xfrm>
              <a:off x="5547616" y="2924922"/>
              <a:ext cx="10599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i="0" u="none" strike="noStrike" cap="none">
                  <a:solidFill>
                    <a:srgbClr val="000000"/>
                  </a:solidFill>
                </a:rPr>
                <a:t>Procedural Mesh</a:t>
              </a:r>
              <a:endParaRPr sz="1200"/>
            </a:p>
            <a:p>
              <a:pPr marL="0" marR="0" lvl="0" indent="0" algn="ctr" rtl="0">
                <a:spcBef>
                  <a:spcPts val="0"/>
                </a:spcBef>
                <a:spcAft>
                  <a:spcPts val="0"/>
                </a:spcAft>
                <a:buNone/>
              </a:pPr>
              <a:r>
                <a:rPr lang="en" sz="1200" i="0" u="none" strike="noStrike" cap="none">
                  <a:solidFill>
                    <a:srgbClr val="000000"/>
                  </a:solidFill>
                </a:rPr>
                <a:t>Requires </a:t>
              </a:r>
              <a:endParaRPr sz="1200"/>
            </a:p>
            <a:p>
              <a:pPr marL="0" marR="0" lvl="0" indent="0" algn="ctr" rtl="0">
                <a:spcBef>
                  <a:spcPts val="0"/>
                </a:spcBef>
                <a:spcAft>
                  <a:spcPts val="0"/>
                </a:spcAft>
                <a:buNone/>
              </a:pPr>
              <a:r>
                <a:rPr lang="en" sz="1200" i="0" u="none" strike="noStrike" cap="none">
                  <a:solidFill>
                    <a:srgbClr val="000000"/>
                  </a:solidFill>
                </a:rPr>
                <a:t>Low Bandwidth</a:t>
              </a:r>
              <a:endParaRPr sz="1200"/>
            </a:p>
          </p:txBody>
        </p:sp>
      </p:grpSp>
      <p:grpSp>
        <p:nvGrpSpPr>
          <p:cNvPr id="3" name="Group 2">
            <a:extLst>
              <a:ext uri="{FF2B5EF4-FFF2-40B4-BE49-F238E27FC236}">
                <a16:creationId xmlns:a16="http://schemas.microsoft.com/office/drawing/2014/main" id="{BE89AE2B-D854-4DE4-AD95-A7BB4904A125}"/>
              </a:ext>
            </a:extLst>
          </p:cNvPr>
          <p:cNvGrpSpPr/>
          <p:nvPr/>
        </p:nvGrpSpPr>
        <p:grpSpPr>
          <a:xfrm>
            <a:off x="713675" y="1214296"/>
            <a:ext cx="8430325" cy="1257622"/>
            <a:chOff x="713675" y="1452450"/>
            <a:chExt cx="8430325" cy="1256363"/>
          </a:xfrm>
        </p:grpSpPr>
        <p:sp>
          <p:nvSpPr>
            <p:cNvPr id="99" name="Google Shape;99;p16"/>
            <p:cNvSpPr/>
            <p:nvPr/>
          </p:nvSpPr>
          <p:spPr>
            <a:xfrm>
              <a:off x="713675" y="2150174"/>
              <a:ext cx="8025000" cy="558639"/>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txBox="1"/>
            <p:nvPr/>
          </p:nvSpPr>
          <p:spPr>
            <a:xfrm>
              <a:off x="8058000" y="1452450"/>
              <a:ext cx="1086000" cy="54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Focus of this talk</a:t>
              </a:r>
              <a:endParaRPr dirty="0"/>
            </a:p>
          </p:txBody>
        </p:sp>
        <p:cxnSp>
          <p:nvCxnSpPr>
            <p:cNvPr id="101" name="Google Shape;101;p16"/>
            <p:cNvCxnSpPr>
              <a:stCxn id="100" idx="2"/>
            </p:cNvCxnSpPr>
            <p:nvPr/>
          </p:nvCxnSpPr>
          <p:spPr>
            <a:xfrm flipH="1">
              <a:off x="8384100" y="1995150"/>
              <a:ext cx="216900" cy="154500"/>
            </a:xfrm>
            <a:prstGeom prst="straightConnector1">
              <a:avLst/>
            </a:prstGeom>
            <a:noFill/>
            <a:ln w="9525" cap="flat" cmpd="sng">
              <a:solidFill>
                <a:schemeClr val="dk2"/>
              </a:solidFill>
              <a:prstDash val="solid"/>
              <a:round/>
              <a:headEnd type="none" w="med" len="med"/>
              <a:tailEnd type="none" w="med" len="med"/>
            </a:ln>
          </p:spPr>
        </p:cxnSp>
      </p:grpSp>
      <p:sp>
        <p:nvSpPr>
          <p:cNvPr id="2" name="Footer Placeholder 1">
            <a:extLst>
              <a:ext uri="{FF2B5EF4-FFF2-40B4-BE49-F238E27FC236}">
                <a16:creationId xmlns:a16="http://schemas.microsoft.com/office/drawing/2014/main" id="{53093FD9-C59D-4BD9-B943-E17F634BE807}"/>
              </a:ext>
            </a:extLst>
          </p:cNvPr>
          <p:cNvSpPr>
            <a:spLocks noGrp="1"/>
          </p:cNvSpPr>
          <p:nvPr>
            <p:ph type="ftr" sz="quarter" idx="13"/>
          </p:nvPr>
        </p:nvSpPr>
        <p:spPr/>
        <p:txBody>
          <a:bodyPr/>
          <a:lstStyle/>
          <a:p>
            <a:r>
              <a:rPr lang="en-US"/>
              <a:t>P3DL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Future Work - Proposed Phase II Plan</a:t>
            </a:r>
            <a:endParaRPr dirty="0"/>
          </a:p>
        </p:txBody>
      </p:sp>
      <p:sp>
        <p:nvSpPr>
          <p:cNvPr id="407" name="Google Shape;40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Aft>
                <a:spcPts val="0"/>
              </a:spcAft>
              <a:buSzPts val="1800"/>
              <a:buChar char="●"/>
            </a:pPr>
            <a:r>
              <a:rPr lang="en" dirty="0"/>
              <a:t>Create open source 3D Tiles generation tools</a:t>
            </a:r>
            <a:endParaRPr dirty="0"/>
          </a:p>
          <a:p>
            <a:pPr marL="914400" lvl="1" indent="-317500" algn="l" rtl="0">
              <a:spcBef>
                <a:spcPts val="600"/>
              </a:spcBef>
              <a:spcAft>
                <a:spcPts val="0"/>
              </a:spcAft>
              <a:buSzPts val="1400"/>
              <a:buChar char="○"/>
            </a:pPr>
            <a:r>
              <a:rPr lang="en" dirty="0"/>
              <a:t>Make fully open source end-to-end conversion tools</a:t>
            </a:r>
            <a:endParaRPr dirty="0"/>
          </a:p>
          <a:p>
            <a:pPr marL="914400" lvl="1" indent="-317500" algn="l" rtl="0">
              <a:spcBef>
                <a:spcPts val="600"/>
              </a:spcBef>
              <a:spcAft>
                <a:spcPts val="0"/>
              </a:spcAft>
              <a:buSzPts val="1400"/>
              <a:buChar char="○"/>
            </a:pPr>
            <a:r>
              <a:rPr lang="en" dirty="0"/>
              <a:t>Optimize output to take advantage of the standards (optimal tiling, LOD, etc.)</a:t>
            </a:r>
          </a:p>
          <a:p>
            <a:pPr marL="914400" lvl="1" indent="-317500" algn="l" rtl="0">
              <a:spcBef>
                <a:spcPts val="600"/>
              </a:spcBef>
              <a:spcAft>
                <a:spcPts val="0"/>
              </a:spcAft>
              <a:buSzPts val="1400"/>
              <a:buChar char="○"/>
            </a:pPr>
            <a:r>
              <a:rPr lang="en" dirty="0"/>
              <a:t>Extend to other OGC Standards (e.g. CDB, I3S, etc)</a:t>
            </a:r>
            <a:endParaRPr dirty="0"/>
          </a:p>
          <a:p>
            <a:pPr marL="457200" lvl="0" indent="-342900" algn="l" rtl="0">
              <a:spcBef>
                <a:spcPts val="1200"/>
              </a:spcBef>
              <a:spcAft>
                <a:spcPts val="0"/>
              </a:spcAft>
              <a:buSzPts val="1800"/>
              <a:buChar char="●"/>
            </a:pPr>
            <a:r>
              <a:rPr lang="en" dirty="0"/>
              <a:t>Generalize and improve point cloud to mesh tools (started on CORE3D)</a:t>
            </a:r>
            <a:endParaRPr dirty="0"/>
          </a:p>
          <a:p>
            <a:pPr marL="914400" lvl="1" indent="-317500" algn="l" rtl="0">
              <a:spcBef>
                <a:spcPts val="600"/>
              </a:spcBef>
              <a:spcAft>
                <a:spcPts val="0"/>
              </a:spcAft>
              <a:buSzPts val="1400"/>
              <a:buChar char="○"/>
            </a:pPr>
            <a:r>
              <a:rPr lang="en" dirty="0"/>
              <a:t>Adapt tools for UAV-derived point clouds (TeleSculptor) or other sources (e.g. lidar)</a:t>
            </a:r>
            <a:endParaRPr dirty="0"/>
          </a:p>
          <a:p>
            <a:pPr marL="914400" lvl="1" indent="-317500" algn="l" rtl="0">
              <a:spcBef>
                <a:spcPts val="600"/>
              </a:spcBef>
              <a:spcAft>
                <a:spcPts val="0"/>
              </a:spcAft>
              <a:buSzPts val="1400"/>
              <a:buChar char="○"/>
            </a:pPr>
            <a:r>
              <a:rPr lang="en" dirty="0"/>
              <a:t>Tools include: structure/terrain separation, meshing, mesh simplification, texture mapping</a:t>
            </a:r>
            <a:endParaRPr dirty="0"/>
          </a:p>
          <a:p>
            <a:pPr marL="457200" lvl="0" indent="-342900" algn="l" rtl="0">
              <a:spcBef>
                <a:spcPts val="1200"/>
              </a:spcBef>
              <a:spcAft>
                <a:spcPts val="0"/>
              </a:spcAft>
              <a:buSzPts val="1800"/>
              <a:buChar char="●"/>
            </a:pPr>
            <a:r>
              <a:rPr lang="en" dirty="0"/>
              <a:t>Revisit Phase I experiments with ATAK as a client </a:t>
            </a:r>
            <a:endParaRPr dirty="0"/>
          </a:p>
          <a:p>
            <a:pPr marL="914400" lvl="1" indent="-317500" algn="l" rtl="0">
              <a:spcBef>
                <a:spcPts val="600"/>
              </a:spcBef>
              <a:spcAft>
                <a:spcPts val="0"/>
              </a:spcAft>
              <a:buSzPts val="1400"/>
              <a:buChar char="○"/>
            </a:pPr>
            <a:r>
              <a:rPr lang="en" dirty="0"/>
              <a:t>3D Tiles support on t</a:t>
            </a:r>
            <a:r>
              <a:rPr lang="en-US" dirty="0"/>
              <a:t>he</a:t>
            </a:r>
            <a:r>
              <a:rPr lang="en" dirty="0"/>
              <a:t> roadmap for next ATAK release</a:t>
            </a:r>
            <a:endParaRPr dirty="0"/>
          </a:p>
        </p:txBody>
      </p:sp>
      <p:sp>
        <p:nvSpPr>
          <p:cNvPr id="408" name="Google Shape;408;p39"/>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Footer Placeholder 1">
            <a:extLst>
              <a:ext uri="{FF2B5EF4-FFF2-40B4-BE49-F238E27FC236}">
                <a16:creationId xmlns:a16="http://schemas.microsoft.com/office/drawing/2014/main" id="{79F09531-85C5-42AC-8F6D-0764E78BF348}"/>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D252F0-EE35-4212-8D79-4C5ABE42997F}"/>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ED29522E-D192-4E95-B8C4-9C8693615E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Footer Placeholder 4">
            <a:extLst>
              <a:ext uri="{FF2B5EF4-FFF2-40B4-BE49-F238E27FC236}">
                <a16:creationId xmlns:a16="http://schemas.microsoft.com/office/drawing/2014/main" id="{C588996E-434B-4E54-A409-EBC497CCBAF1}"/>
              </a:ext>
            </a:extLst>
          </p:cNvPr>
          <p:cNvSpPr>
            <a:spLocks noGrp="1"/>
          </p:cNvSpPr>
          <p:nvPr>
            <p:ph type="ftr" sz="quarter" idx="13"/>
          </p:nvPr>
        </p:nvSpPr>
        <p:spPr/>
        <p:txBody>
          <a:bodyPr/>
          <a:lstStyle/>
          <a:p>
            <a:r>
              <a:rPr lang="en-US"/>
              <a:t>P3DL 2020</a:t>
            </a:r>
            <a:endParaRPr lang="en-US" dirty="0"/>
          </a:p>
        </p:txBody>
      </p:sp>
    </p:spTree>
    <p:extLst>
      <p:ext uri="{BB962C8B-B14F-4D97-AF65-F5344CB8AC3E}">
        <p14:creationId xmlns:p14="http://schemas.microsoft.com/office/powerpoint/2010/main" val="102200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5289D8-2727-4431-A866-E536510FCD21}"/>
              </a:ext>
            </a:extLst>
          </p:cNvPr>
          <p:cNvSpPr>
            <a:spLocks noGrp="1"/>
          </p:cNvSpPr>
          <p:nvPr>
            <p:ph type="title"/>
          </p:nvPr>
        </p:nvSpPr>
        <p:spPr/>
        <p:txBody>
          <a:bodyPr/>
          <a:lstStyle/>
          <a:p>
            <a:r>
              <a:rPr lang="en-US" dirty="0"/>
              <a:t>Backup Material</a:t>
            </a:r>
          </a:p>
        </p:txBody>
      </p:sp>
      <p:sp>
        <p:nvSpPr>
          <p:cNvPr id="4" name="Slide Number Placeholder 3">
            <a:extLst>
              <a:ext uri="{FF2B5EF4-FFF2-40B4-BE49-F238E27FC236}">
                <a16:creationId xmlns:a16="http://schemas.microsoft.com/office/drawing/2014/main" id="{24E3AD66-4E10-4F6B-B7FE-CD8DF4FD5C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Footer Placeholder 4">
            <a:extLst>
              <a:ext uri="{FF2B5EF4-FFF2-40B4-BE49-F238E27FC236}">
                <a16:creationId xmlns:a16="http://schemas.microsoft.com/office/drawing/2014/main" id="{02515E36-E582-4EF0-BB09-547233F32FDD}"/>
              </a:ext>
            </a:extLst>
          </p:cNvPr>
          <p:cNvSpPr>
            <a:spLocks noGrp="1"/>
          </p:cNvSpPr>
          <p:nvPr>
            <p:ph type="ftr" sz="quarter" idx="13"/>
          </p:nvPr>
        </p:nvSpPr>
        <p:spPr/>
        <p:txBody>
          <a:bodyPr/>
          <a:lstStyle/>
          <a:p>
            <a:r>
              <a:rPr lang="en-US"/>
              <a:t>P3DL 2020</a:t>
            </a:r>
            <a:endParaRPr lang="en-US" dirty="0"/>
          </a:p>
        </p:txBody>
      </p:sp>
    </p:spTree>
    <p:extLst>
      <p:ext uri="{BB962C8B-B14F-4D97-AF65-F5344CB8AC3E}">
        <p14:creationId xmlns:p14="http://schemas.microsoft.com/office/powerpoint/2010/main" val="268860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Open Geospatial Consortium</a:t>
            </a:r>
            <a:r>
              <a:rPr lang="en" dirty="0"/>
              <a:t> Standards</a:t>
            </a:r>
            <a:endParaRPr dirty="0"/>
          </a:p>
        </p:txBody>
      </p:sp>
      <p:sp>
        <p:nvSpPr>
          <p:cNvPr id="244" name="Google Shape;24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Both OGC Full and </a:t>
            </a:r>
            <a:r>
              <a:rPr lang="en" u="sng" dirty="0">
                <a:solidFill>
                  <a:schemeClr val="hlink"/>
                </a:solidFill>
                <a:hlinkClick r:id="rId3"/>
              </a:rPr>
              <a:t>Community Standards</a:t>
            </a:r>
            <a:r>
              <a:rPr lang="en" dirty="0"/>
              <a:t> are considered to be normative standards by OGC membership and are part of the OGC Standards Baseline.</a:t>
            </a:r>
            <a:endParaRPr dirty="0"/>
          </a:p>
          <a:p>
            <a:pPr marL="457200" lvl="0" indent="-342900" algn="l" rtl="0">
              <a:spcBef>
                <a:spcPts val="1000"/>
              </a:spcBef>
              <a:spcAft>
                <a:spcPts val="0"/>
              </a:spcAft>
              <a:buSzPts val="1800"/>
              <a:buChar char="●"/>
            </a:pPr>
            <a:r>
              <a:rPr lang="en" dirty="0"/>
              <a:t>Full Standard </a:t>
            </a:r>
            <a:endParaRPr dirty="0"/>
          </a:p>
          <a:p>
            <a:pPr marL="914400" lvl="1" indent="-317500" algn="l" rtl="0">
              <a:spcBef>
                <a:spcPts val="0"/>
              </a:spcBef>
              <a:spcAft>
                <a:spcPts val="0"/>
              </a:spcAft>
              <a:buSzPts val="1400"/>
              <a:buChar char="○"/>
            </a:pPr>
            <a:r>
              <a:rPr lang="en" dirty="0"/>
              <a:t>A standard developed by the OGC</a:t>
            </a:r>
            <a:endParaRPr dirty="0"/>
          </a:p>
          <a:p>
            <a:pPr marL="914400" lvl="1" indent="-317500" algn="l" rtl="0">
              <a:spcBef>
                <a:spcPts val="0"/>
              </a:spcBef>
              <a:spcAft>
                <a:spcPts val="0"/>
              </a:spcAft>
              <a:buSzPts val="1400"/>
              <a:buChar char="○"/>
            </a:pPr>
            <a:r>
              <a:rPr lang="en" dirty="0"/>
              <a:t>No requirement of implementation </a:t>
            </a:r>
            <a:endParaRPr dirty="0"/>
          </a:p>
          <a:p>
            <a:pPr marL="914400" lvl="1" indent="-317500" algn="l" rtl="0">
              <a:spcBef>
                <a:spcPts val="0"/>
              </a:spcBef>
              <a:spcAft>
                <a:spcPts val="0"/>
              </a:spcAft>
              <a:buSzPts val="1400"/>
              <a:buChar char="○"/>
            </a:pPr>
            <a:r>
              <a:rPr lang="en" dirty="0"/>
              <a:t>OGC membership has committed to support and maintain the standard through its lifecycle</a:t>
            </a:r>
            <a:endParaRPr dirty="0"/>
          </a:p>
          <a:p>
            <a:pPr marL="457200" lvl="0" indent="-342900" algn="l" rtl="0">
              <a:spcBef>
                <a:spcPts val="1000"/>
              </a:spcBef>
              <a:spcAft>
                <a:spcPts val="0"/>
              </a:spcAft>
              <a:buSzPts val="1800"/>
              <a:buChar char="●"/>
            </a:pPr>
            <a:r>
              <a:rPr lang="en" dirty="0"/>
              <a:t>Community Standard</a:t>
            </a:r>
            <a:endParaRPr dirty="0"/>
          </a:p>
          <a:p>
            <a:pPr marL="914400" lvl="1" indent="-317500" algn="l" rtl="0">
              <a:spcBef>
                <a:spcPts val="0"/>
              </a:spcBef>
              <a:spcAft>
                <a:spcPts val="0"/>
              </a:spcAft>
              <a:buSzPts val="1400"/>
              <a:buChar char="○"/>
            </a:pPr>
            <a:r>
              <a:rPr lang="en" dirty="0"/>
              <a:t>A “snapshot” of a mature, de facto standard developed outside of the OGC</a:t>
            </a:r>
            <a:endParaRPr dirty="0"/>
          </a:p>
          <a:p>
            <a:pPr marL="914400" lvl="1" indent="-317500" algn="l" rtl="0">
              <a:spcBef>
                <a:spcPts val="0"/>
              </a:spcBef>
              <a:spcAft>
                <a:spcPts val="0"/>
              </a:spcAft>
              <a:buSzPts val="1400"/>
              <a:buChar char="○"/>
            </a:pPr>
            <a:r>
              <a:rPr lang="en" dirty="0"/>
              <a:t>Requires a strong evidence of implementation</a:t>
            </a:r>
            <a:endParaRPr dirty="0"/>
          </a:p>
          <a:p>
            <a:pPr marL="914400" lvl="1" indent="-317500" algn="l" rtl="0">
              <a:spcBef>
                <a:spcPts val="0"/>
              </a:spcBef>
              <a:spcAft>
                <a:spcPts val="1000"/>
              </a:spcAft>
              <a:buSzPts val="1400"/>
              <a:buChar char="○"/>
            </a:pPr>
            <a:r>
              <a:rPr lang="en" dirty="0"/>
              <a:t>OGC does not take over the maintenance of the standard</a:t>
            </a:r>
            <a:endParaRPr dirty="0"/>
          </a:p>
        </p:txBody>
      </p:sp>
      <p:sp>
        <p:nvSpPr>
          <p:cNvPr id="245" name="Google Shape;245;p26"/>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46" name="Google Shape;246;p26" descr="Home"/>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7496800" y="445025"/>
            <a:ext cx="1335499" cy="673325"/>
          </a:xfrm>
          <a:prstGeom prst="rect">
            <a:avLst/>
          </a:prstGeom>
          <a:noFill/>
          <a:ln>
            <a:noFill/>
          </a:ln>
        </p:spPr>
      </p:pic>
      <p:sp>
        <p:nvSpPr>
          <p:cNvPr id="2" name="Footer Placeholder 1">
            <a:extLst>
              <a:ext uri="{FF2B5EF4-FFF2-40B4-BE49-F238E27FC236}">
                <a16:creationId xmlns:a16="http://schemas.microsoft.com/office/drawing/2014/main" id="{40E83C09-653A-4D7A-A406-E38CBD663468}"/>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Open Standards and Open Source for 3D Geospatial Meshes </a:t>
            </a:r>
          </a:p>
          <a:p>
            <a:pPr marL="457200" lvl="0" indent="-342900" algn="l" rtl="0">
              <a:spcBef>
                <a:spcPts val="0"/>
              </a:spcBef>
              <a:spcAft>
                <a:spcPts val="0"/>
              </a:spcAft>
              <a:buSzPts val="1800"/>
              <a:buChar char="●"/>
            </a:pPr>
            <a:r>
              <a:rPr lang="en-US" dirty="0"/>
              <a:t>Experimental Comparison of Standards</a:t>
            </a:r>
            <a:endParaRPr dirty="0"/>
          </a:p>
          <a:p>
            <a:pPr marL="914400" lvl="1" indent="-317500" algn="l" rtl="0">
              <a:spcBef>
                <a:spcPts val="0"/>
              </a:spcBef>
              <a:spcAft>
                <a:spcPts val="0"/>
              </a:spcAft>
              <a:buSzPts val="1400"/>
              <a:buChar char="○"/>
            </a:pPr>
            <a:r>
              <a:rPr lang="en" dirty="0"/>
              <a:t>Data Sets</a:t>
            </a:r>
          </a:p>
          <a:p>
            <a:pPr marL="914400" lvl="1" indent="-317500" algn="l" rtl="0">
              <a:spcBef>
                <a:spcPts val="0"/>
              </a:spcBef>
              <a:spcAft>
                <a:spcPts val="0"/>
              </a:spcAft>
              <a:buSzPts val="1400"/>
              <a:buChar char="○"/>
            </a:pPr>
            <a:r>
              <a:rPr lang="en" dirty="0"/>
              <a:t>Data Conversion</a:t>
            </a:r>
            <a:endParaRPr dirty="0"/>
          </a:p>
          <a:p>
            <a:pPr marL="914400" lvl="1" indent="-317500" algn="l" rtl="0">
              <a:spcBef>
                <a:spcPts val="0"/>
              </a:spcBef>
              <a:spcAft>
                <a:spcPts val="0"/>
              </a:spcAft>
              <a:buSzPts val="1400"/>
              <a:buChar char="○"/>
            </a:pPr>
            <a:r>
              <a:rPr lang="en" dirty="0"/>
              <a:t>Data Transmission</a:t>
            </a:r>
          </a:p>
          <a:p>
            <a:pPr marL="914400" lvl="1" indent="-317500" algn="l" rtl="0">
              <a:spcBef>
                <a:spcPts val="0"/>
              </a:spcBef>
              <a:spcAft>
                <a:spcPts val="0"/>
              </a:spcAft>
              <a:buSzPts val="1400"/>
              <a:buChar char="○"/>
            </a:pPr>
            <a:r>
              <a:rPr lang="en-US" dirty="0"/>
              <a:t>Results</a:t>
            </a:r>
            <a:endParaRPr dirty="0"/>
          </a:p>
          <a:p>
            <a:pPr marL="457200" lvl="0" indent="-342900" algn="l" rtl="0">
              <a:spcBef>
                <a:spcPts val="0"/>
              </a:spcBef>
              <a:spcAft>
                <a:spcPts val="0"/>
              </a:spcAft>
              <a:buSzPts val="1800"/>
              <a:buChar char="●"/>
            </a:pPr>
            <a:r>
              <a:rPr lang="en" dirty="0"/>
              <a:t>Conclusions</a:t>
            </a:r>
            <a:endParaRPr dirty="0"/>
          </a:p>
          <a:p>
            <a:pPr marL="457200" lvl="0" indent="-342900" algn="l" rtl="0">
              <a:spcBef>
                <a:spcPts val="0"/>
              </a:spcBef>
              <a:spcAft>
                <a:spcPts val="0"/>
              </a:spcAft>
              <a:buSzPts val="1800"/>
              <a:buChar char="●"/>
            </a:pPr>
            <a:r>
              <a:rPr lang="en" dirty="0"/>
              <a:t>Point Cloud to Mesh Conversion and Future Work</a:t>
            </a:r>
            <a:endParaRPr dirty="0"/>
          </a:p>
        </p:txBody>
      </p:sp>
      <p:sp>
        <p:nvSpPr>
          <p:cNvPr id="70" name="Google Shape;70;p15"/>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Footer Placeholder 1">
            <a:extLst>
              <a:ext uri="{FF2B5EF4-FFF2-40B4-BE49-F238E27FC236}">
                <a16:creationId xmlns:a16="http://schemas.microsoft.com/office/drawing/2014/main" id="{ACBB0489-CC00-4352-B18E-FCF6A91AA575}"/>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F612FA-0446-4ADC-BADA-FD01FC08C64B}"/>
              </a:ext>
            </a:extLst>
          </p:cNvPr>
          <p:cNvSpPr>
            <a:spLocks noGrp="1"/>
          </p:cNvSpPr>
          <p:nvPr>
            <p:ph type="title"/>
          </p:nvPr>
        </p:nvSpPr>
        <p:spPr/>
        <p:txBody>
          <a:bodyPr/>
          <a:lstStyle/>
          <a:p>
            <a:r>
              <a:rPr lang="en-US" dirty="0"/>
              <a:t>Open Standard ≠ Open Source Software</a:t>
            </a:r>
          </a:p>
        </p:txBody>
      </p:sp>
      <p:sp>
        <p:nvSpPr>
          <p:cNvPr id="4" name="Slide Number Placeholder 3">
            <a:extLst>
              <a:ext uri="{FF2B5EF4-FFF2-40B4-BE49-F238E27FC236}">
                <a16:creationId xmlns:a16="http://schemas.microsoft.com/office/drawing/2014/main" id="{5B37F7A9-00BC-427A-963A-860504054A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Footer Placeholder 4">
            <a:extLst>
              <a:ext uri="{FF2B5EF4-FFF2-40B4-BE49-F238E27FC236}">
                <a16:creationId xmlns:a16="http://schemas.microsoft.com/office/drawing/2014/main" id="{710C782B-B8F5-4B16-A4D1-1DC9CB46AA39}"/>
              </a:ext>
            </a:extLst>
          </p:cNvPr>
          <p:cNvSpPr>
            <a:spLocks noGrp="1"/>
          </p:cNvSpPr>
          <p:nvPr>
            <p:ph type="ftr" sz="quarter" idx="13"/>
          </p:nvPr>
        </p:nvSpPr>
        <p:spPr/>
        <p:txBody>
          <a:bodyPr/>
          <a:lstStyle/>
          <a:p>
            <a:r>
              <a:rPr lang="en-US"/>
              <a:t>P3DL 2020</a:t>
            </a:r>
            <a:endParaRPr lang="en-US" dirty="0"/>
          </a:p>
        </p:txBody>
      </p:sp>
      <p:sp>
        <p:nvSpPr>
          <p:cNvPr id="7" name="Speech Bubble: Rectangle with Corners Rounded 6">
            <a:extLst>
              <a:ext uri="{FF2B5EF4-FFF2-40B4-BE49-F238E27FC236}">
                <a16:creationId xmlns:a16="http://schemas.microsoft.com/office/drawing/2014/main" id="{7A65EF47-67FF-482D-B689-283598005F53}"/>
              </a:ext>
            </a:extLst>
          </p:cNvPr>
          <p:cNvSpPr/>
          <p:nvPr/>
        </p:nvSpPr>
        <p:spPr>
          <a:xfrm>
            <a:off x="671244" y="3383622"/>
            <a:ext cx="3270607" cy="1132405"/>
          </a:xfrm>
          <a:prstGeom prst="wedgeRoundRectCallout">
            <a:avLst>
              <a:gd name="adj1" fmla="val 18016"/>
              <a:gd name="adj2" fmla="val -95764"/>
              <a:gd name="adj3" fmla="val 16667"/>
            </a:avLst>
          </a:prstGeom>
          <a:solidFill>
            <a:srgbClr val="D5EBFF"/>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Documentation describing how data is to be stored or transmitted</a:t>
            </a:r>
          </a:p>
        </p:txBody>
      </p:sp>
      <p:sp>
        <p:nvSpPr>
          <p:cNvPr id="8" name="Speech Bubble: Rectangle with Corners Rounded 7">
            <a:extLst>
              <a:ext uri="{FF2B5EF4-FFF2-40B4-BE49-F238E27FC236}">
                <a16:creationId xmlns:a16="http://schemas.microsoft.com/office/drawing/2014/main" id="{2BCF93BF-88D7-4A93-9B17-7678D218BE0A}"/>
              </a:ext>
            </a:extLst>
          </p:cNvPr>
          <p:cNvSpPr/>
          <p:nvPr/>
        </p:nvSpPr>
        <p:spPr>
          <a:xfrm>
            <a:off x="5202151" y="3383622"/>
            <a:ext cx="3171287" cy="1132405"/>
          </a:xfrm>
          <a:prstGeom prst="wedgeRoundRectCallout">
            <a:avLst>
              <a:gd name="adj1" fmla="val -21519"/>
              <a:gd name="adj2" fmla="val -94866"/>
              <a:gd name="adj3" fmla="val 16667"/>
            </a:avLst>
          </a:prstGeom>
          <a:solidFill>
            <a:srgbClr val="CDFFE5"/>
          </a:solidFill>
          <a:ln>
            <a:solidFill>
              <a:srgbClr val="00A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Shared software source code that implements algorithms </a:t>
            </a:r>
          </a:p>
        </p:txBody>
      </p:sp>
    </p:spTree>
    <p:extLst>
      <p:ext uri="{BB962C8B-B14F-4D97-AF65-F5344CB8AC3E}">
        <p14:creationId xmlns:p14="http://schemas.microsoft.com/office/powerpoint/2010/main" val="1755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ACBA-AB8E-4814-A8DF-FBF81B9048D1}"/>
              </a:ext>
            </a:extLst>
          </p:cNvPr>
          <p:cNvSpPr>
            <a:spLocks noGrp="1"/>
          </p:cNvSpPr>
          <p:nvPr>
            <p:ph type="title"/>
          </p:nvPr>
        </p:nvSpPr>
        <p:spPr/>
        <p:txBody>
          <a:bodyPr/>
          <a:lstStyle/>
          <a:p>
            <a:r>
              <a:rPr lang="en-US" dirty="0"/>
              <a:t>Open Standards for 3D Geospatial Meshes</a:t>
            </a:r>
          </a:p>
        </p:txBody>
      </p:sp>
      <p:sp>
        <p:nvSpPr>
          <p:cNvPr id="4" name="Slide Number Placeholder 3">
            <a:extLst>
              <a:ext uri="{FF2B5EF4-FFF2-40B4-BE49-F238E27FC236}">
                <a16:creationId xmlns:a16="http://schemas.microsoft.com/office/drawing/2014/main" id="{B19EC68D-0187-405E-A874-34F96F6D5A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Footer Placeholder 4">
            <a:extLst>
              <a:ext uri="{FF2B5EF4-FFF2-40B4-BE49-F238E27FC236}">
                <a16:creationId xmlns:a16="http://schemas.microsoft.com/office/drawing/2014/main" id="{487EA661-96AD-4316-B2EF-E38690ABB87E}"/>
              </a:ext>
            </a:extLst>
          </p:cNvPr>
          <p:cNvSpPr>
            <a:spLocks noGrp="1"/>
          </p:cNvSpPr>
          <p:nvPr>
            <p:ph type="ftr" sz="quarter" idx="13"/>
          </p:nvPr>
        </p:nvSpPr>
        <p:spPr/>
        <p:txBody>
          <a:bodyPr/>
          <a:lstStyle/>
          <a:p>
            <a:r>
              <a:rPr lang="en-US"/>
              <a:t>P3DL 2020</a:t>
            </a:r>
            <a:endParaRPr lang="en-US" dirty="0"/>
          </a:p>
        </p:txBody>
      </p:sp>
      <p:sp>
        <p:nvSpPr>
          <p:cNvPr id="6" name="Rectangle: Rounded Corners 5">
            <a:extLst>
              <a:ext uri="{FF2B5EF4-FFF2-40B4-BE49-F238E27FC236}">
                <a16:creationId xmlns:a16="http://schemas.microsoft.com/office/drawing/2014/main" id="{8998B301-B63D-4AE1-AA90-CA5B7E2A6C46}"/>
              </a:ext>
            </a:extLst>
          </p:cNvPr>
          <p:cNvSpPr/>
          <p:nvPr/>
        </p:nvSpPr>
        <p:spPr>
          <a:xfrm>
            <a:off x="311700" y="1179017"/>
            <a:ext cx="2593250" cy="3372402"/>
          </a:xfrm>
          <a:prstGeom prst="roundRect">
            <a:avLst/>
          </a:prstGeom>
          <a:solidFill>
            <a:srgbClr val="D5EBFF"/>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82CFB47B-4B01-4328-8420-E484D1DA1BB4}"/>
              </a:ext>
            </a:extLst>
          </p:cNvPr>
          <p:cNvSpPr/>
          <p:nvPr/>
        </p:nvSpPr>
        <p:spPr>
          <a:xfrm>
            <a:off x="3275375" y="1179017"/>
            <a:ext cx="2593250" cy="3372402"/>
          </a:xfrm>
          <a:prstGeom prst="roundRect">
            <a:avLst/>
          </a:prstGeom>
          <a:solidFill>
            <a:srgbClr val="D5EBFF"/>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1F86885-B0CA-40C9-BC6E-F88AB1F09706}"/>
              </a:ext>
            </a:extLst>
          </p:cNvPr>
          <p:cNvSpPr/>
          <p:nvPr/>
        </p:nvSpPr>
        <p:spPr>
          <a:xfrm>
            <a:off x="6225965" y="1171673"/>
            <a:ext cx="2593250" cy="3372402"/>
          </a:xfrm>
          <a:prstGeom prst="roundRect">
            <a:avLst/>
          </a:prstGeom>
          <a:solidFill>
            <a:srgbClr val="D5EBFF"/>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2A4A9E4-8DE5-4167-ABFC-A45A0AA82174}"/>
              </a:ext>
            </a:extLst>
          </p:cNvPr>
          <p:cNvSpPr txBox="1"/>
          <p:nvPr/>
        </p:nvSpPr>
        <p:spPr>
          <a:xfrm>
            <a:off x="962519" y="1226312"/>
            <a:ext cx="1263487" cy="461665"/>
          </a:xfrm>
          <a:prstGeom prst="rect">
            <a:avLst/>
          </a:prstGeom>
          <a:noFill/>
        </p:spPr>
        <p:txBody>
          <a:bodyPr wrap="none" rtlCol="0">
            <a:spAutoFit/>
          </a:bodyPr>
          <a:lstStyle/>
          <a:p>
            <a:pPr algn="ctr"/>
            <a:r>
              <a:rPr lang="en-US" sz="2400" dirty="0"/>
              <a:t>Storage</a:t>
            </a:r>
          </a:p>
        </p:txBody>
      </p:sp>
      <p:sp>
        <p:nvSpPr>
          <p:cNvPr id="10" name="TextBox 9">
            <a:extLst>
              <a:ext uri="{FF2B5EF4-FFF2-40B4-BE49-F238E27FC236}">
                <a16:creationId xmlns:a16="http://schemas.microsoft.com/office/drawing/2014/main" id="{30E25A30-4FE7-43C5-9503-7D8635E6DB85}"/>
              </a:ext>
            </a:extLst>
          </p:cNvPr>
          <p:cNvSpPr txBox="1"/>
          <p:nvPr/>
        </p:nvSpPr>
        <p:spPr>
          <a:xfrm>
            <a:off x="3563554" y="1226312"/>
            <a:ext cx="2016898" cy="461665"/>
          </a:xfrm>
          <a:prstGeom prst="rect">
            <a:avLst/>
          </a:prstGeom>
          <a:noFill/>
        </p:spPr>
        <p:txBody>
          <a:bodyPr wrap="none" rtlCol="0">
            <a:spAutoFit/>
          </a:bodyPr>
          <a:lstStyle/>
          <a:p>
            <a:pPr algn="ctr"/>
            <a:r>
              <a:rPr lang="en-US" sz="2400" dirty="0"/>
              <a:t>Transmission</a:t>
            </a:r>
          </a:p>
        </p:txBody>
      </p:sp>
      <p:sp>
        <p:nvSpPr>
          <p:cNvPr id="11" name="TextBox 10">
            <a:extLst>
              <a:ext uri="{FF2B5EF4-FFF2-40B4-BE49-F238E27FC236}">
                <a16:creationId xmlns:a16="http://schemas.microsoft.com/office/drawing/2014/main" id="{FB7D2D5B-61DE-4F2F-823D-6D088E14F4F6}"/>
              </a:ext>
            </a:extLst>
          </p:cNvPr>
          <p:cNvSpPr txBox="1"/>
          <p:nvPr/>
        </p:nvSpPr>
        <p:spPr>
          <a:xfrm>
            <a:off x="7074649" y="1226312"/>
            <a:ext cx="922047" cy="461665"/>
          </a:xfrm>
          <a:prstGeom prst="rect">
            <a:avLst/>
          </a:prstGeom>
          <a:noFill/>
        </p:spPr>
        <p:txBody>
          <a:bodyPr wrap="none" rtlCol="0">
            <a:spAutoFit/>
          </a:bodyPr>
          <a:lstStyle/>
          <a:p>
            <a:pPr algn="ctr"/>
            <a:r>
              <a:rPr lang="en-US" sz="2400" dirty="0"/>
              <a:t>Tiling</a:t>
            </a:r>
          </a:p>
        </p:txBody>
      </p:sp>
      <p:sp>
        <p:nvSpPr>
          <p:cNvPr id="12" name="TextBox 11">
            <a:extLst>
              <a:ext uri="{FF2B5EF4-FFF2-40B4-BE49-F238E27FC236}">
                <a16:creationId xmlns:a16="http://schemas.microsoft.com/office/drawing/2014/main" id="{FC16051A-64AC-4989-8DF3-7DD68742281F}"/>
              </a:ext>
            </a:extLst>
          </p:cNvPr>
          <p:cNvSpPr txBox="1"/>
          <p:nvPr/>
        </p:nvSpPr>
        <p:spPr>
          <a:xfrm>
            <a:off x="311700" y="1663861"/>
            <a:ext cx="2567083" cy="2123658"/>
          </a:xfrm>
          <a:prstGeom prst="rect">
            <a:avLst/>
          </a:prstGeom>
          <a:noFill/>
        </p:spPr>
        <p:txBody>
          <a:bodyPr wrap="square" rtlCol="0">
            <a:spAutoFit/>
          </a:bodyPr>
          <a:lstStyle/>
          <a:p>
            <a:pPr algn="ctr"/>
            <a:r>
              <a:rPr lang="en" dirty="0"/>
              <a:t>For representation on disk</a:t>
            </a:r>
          </a:p>
          <a:p>
            <a:pPr algn="ctr"/>
            <a:endParaRPr lang="en" dirty="0"/>
          </a:p>
          <a:p>
            <a:pPr algn="ctr"/>
            <a:endParaRPr lang="en" dirty="0"/>
          </a:p>
          <a:p>
            <a:pPr marL="230188" indent="-230188">
              <a:spcAft>
                <a:spcPts val="600"/>
              </a:spcAft>
              <a:buFont typeface="Arial" panose="020B0604020202020204" pitchFamily="34" charset="0"/>
              <a:buChar char="•"/>
            </a:pPr>
            <a:r>
              <a:rPr lang="en-US" b="1" dirty="0" err="1"/>
              <a:t>CityGML</a:t>
            </a:r>
            <a:r>
              <a:rPr lang="en-US" dirty="0"/>
              <a:t> (XML)</a:t>
            </a:r>
          </a:p>
          <a:p>
            <a:pPr marL="230188" indent="-230188">
              <a:spcAft>
                <a:spcPts val="600"/>
              </a:spcAft>
              <a:buFont typeface="Arial" panose="020B0604020202020204" pitchFamily="34" charset="0"/>
              <a:buChar char="•"/>
            </a:pPr>
            <a:r>
              <a:rPr lang="en-US" b="1" dirty="0"/>
              <a:t>OBJ</a:t>
            </a:r>
            <a:r>
              <a:rPr lang="en-US" dirty="0"/>
              <a:t> (text) </a:t>
            </a:r>
          </a:p>
          <a:p>
            <a:pPr marL="230188" indent="-230188">
              <a:spcAft>
                <a:spcPts val="600"/>
              </a:spcAft>
              <a:buFont typeface="Arial" panose="020B0604020202020204" pitchFamily="34" charset="0"/>
              <a:buChar char="•"/>
            </a:pPr>
            <a:r>
              <a:rPr lang="en-US" b="1" dirty="0" err="1"/>
              <a:t>Collada</a:t>
            </a:r>
            <a:r>
              <a:rPr lang="en-US" dirty="0"/>
              <a:t> (XML) </a:t>
            </a:r>
          </a:p>
          <a:p>
            <a:pPr marL="230188" indent="-230188">
              <a:spcAft>
                <a:spcPts val="600"/>
              </a:spcAft>
              <a:buFont typeface="Arial" panose="020B0604020202020204" pitchFamily="34" charset="0"/>
              <a:buChar char="•"/>
            </a:pPr>
            <a:r>
              <a:rPr lang="en-US" b="1" dirty="0"/>
              <a:t>X3D</a:t>
            </a:r>
            <a:r>
              <a:rPr lang="en-US" dirty="0"/>
              <a:t> (XML, JSON, binary) </a:t>
            </a:r>
          </a:p>
          <a:p>
            <a:pPr marL="230188" indent="-230188">
              <a:spcAft>
                <a:spcPts val="600"/>
              </a:spcAft>
              <a:buFont typeface="Arial" panose="020B0604020202020204" pitchFamily="34" charset="0"/>
              <a:buChar char="•"/>
            </a:pPr>
            <a:r>
              <a:rPr lang="en-US" b="1" dirty="0" err="1"/>
              <a:t>OpenFlight</a:t>
            </a:r>
            <a:r>
              <a:rPr lang="en-US" dirty="0"/>
              <a:t> (binary)</a:t>
            </a:r>
          </a:p>
        </p:txBody>
      </p:sp>
      <p:sp>
        <p:nvSpPr>
          <p:cNvPr id="13" name="TextBox 12">
            <a:extLst>
              <a:ext uri="{FF2B5EF4-FFF2-40B4-BE49-F238E27FC236}">
                <a16:creationId xmlns:a16="http://schemas.microsoft.com/office/drawing/2014/main" id="{7BC4F382-9A05-4990-AD2F-B8F104775C6C}"/>
              </a:ext>
            </a:extLst>
          </p:cNvPr>
          <p:cNvSpPr txBox="1"/>
          <p:nvPr/>
        </p:nvSpPr>
        <p:spPr>
          <a:xfrm>
            <a:off x="3288458" y="1657752"/>
            <a:ext cx="2567083" cy="1754326"/>
          </a:xfrm>
          <a:prstGeom prst="rect">
            <a:avLst/>
          </a:prstGeom>
          <a:noFill/>
        </p:spPr>
        <p:txBody>
          <a:bodyPr wrap="square" rtlCol="0">
            <a:spAutoFit/>
          </a:bodyPr>
          <a:lstStyle/>
          <a:p>
            <a:pPr algn="ctr"/>
            <a:r>
              <a:rPr lang="en-US" dirty="0"/>
              <a:t>F</a:t>
            </a:r>
            <a:r>
              <a:rPr lang="en" dirty="0"/>
              <a:t>or sending data over the wire</a:t>
            </a:r>
          </a:p>
          <a:p>
            <a:pPr algn="ctr"/>
            <a:endParaRPr lang="en" dirty="0"/>
          </a:p>
          <a:p>
            <a:pPr marL="230188" indent="-230188">
              <a:spcBef>
                <a:spcPts val="600"/>
              </a:spcBef>
              <a:buFont typeface="Arial" panose="020B0604020202020204" pitchFamily="34" charset="0"/>
              <a:buChar char="•"/>
            </a:pPr>
            <a:r>
              <a:rPr lang="en-US" b="1" dirty="0" err="1"/>
              <a:t>glTF</a:t>
            </a:r>
            <a:r>
              <a:rPr lang="en-US" b="1" dirty="0"/>
              <a:t> – </a:t>
            </a:r>
            <a:r>
              <a:rPr lang="en-US" dirty="0"/>
              <a:t>OpenGL Transmission Format</a:t>
            </a:r>
            <a:endParaRPr lang="en-US" b="1" dirty="0"/>
          </a:p>
          <a:p>
            <a:pPr marL="230188" indent="-230188">
              <a:spcBef>
                <a:spcPts val="600"/>
              </a:spcBef>
              <a:buFont typeface="Arial" panose="020B0604020202020204" pitchFamily="34" charset="0"/>
              <a:buChar char="•"/>
            </a:pPr>
            <a:r>
              <a:rPr lang="en-US" b="1" dirty="0"/>
              <a:t>I3S - </a:t>
            </a:r>
            <a:r>
              <a:rPr lang="en-US" dirty="0"/>
              <a:t>Indexed 3D Scene Layer</a:t>
            </a:r>
          </a:p>
        </p:txBody>
      </p:sp>
      <p:sp>
        <p:nvSpPr>
          <p:cNvPr id="14" name="TextBox 13">
            <a:extLst>
              <a:ext uri="{FF2B5EF4-FFF2-40B4-BE49-F238E27FC236}">
                <a16:creationId xmlns:a16="http://schemas.microsoft.com/office/drawing/2014/main" id="{FC9C0568-7D56-4047-A8BF-7C6B590B2FC9}"/>
              </a:ext>
            </a:extLst>
          </p:cNvPr>
          <p:cNvSpPr txBox="1"/>
          <p:nvPr/>
        </p:nvSpPr>
        <p:spPr>
          <a:xfrm>
            <a:off x="6252132" y="1656778"/>
            <a:ext cx="2567083" cy="1831271"/>
          </a:xfrm>
          <a:prstGeom prst="rect">
            <a:avLst/>
          </a:prstGeom>
          <a:noFill/>
        </p:spPr>
        <p:txBody>
          <a:bodyPr wrap="square" rtlCol="0">
            <a:spAutoFit/>
          </a:bodyPr>
          <a:lstStyle/>
          <a:p>
            <a:pPr algn="ctr"/>
            <a:r>
              <a:rPr lang="en" dirty="0"/>
              <a:t>For subdividing data into manable geospatial chunks</a:t>
            </a:r>
          </a:p>
          <a:p>
            <a:pPr algn="ctr"/>
            <a:endParaRPr lang="en" dirty="0"/>
          </a:p>
          <a:p>
            <a:pPr marL="230188" indent="-230188">
              <a:spcBef>
                <a:spcPts val="600"/>
              </a:spcBef>
              <a:buFont typeface="Arial" panose="020B0604020202020204" pitchFamily="34" charset="0"/>
              <a:buChar char="•"/>
            </a:pPr>
            <a:r>
              <a:rPr lang="en-US" b="1" dirty="0"/>
              <a:t>3D Tiles</a:t>
            </a:r>
          </a:p>
          <a:p>
            <a:pPr marL="230188" indent="-230188">
              <a:spcBef>
                <a:spcPts val="600"/>
              </a:spcBef>
              <a:buFont typeface="Arial" panose="020B0604020202020204" pitchFamily="34" charset="0"/>
              <a:buChar char="•"/>
            </a:pPr>
            <a:r>
              <a:rPr lang="en-US" b="1" i="0" dirty="0">
                <a:solidFill>
                  <a:srgbClr val="333333"/>
                </a:solidFill>
                <a:effectLst/>
                <a:latin typeface="Lato"/>
              </a:rPr>
              <a:t>I3S SLPK </a:t>
            </a:r>
            <a:r>
              <a:rPr lang="en-US" i="0" dirty="0">
                <a:solidFill>
                  <a:srgbClr val="333333"/>
                </a:solidFill>
                <a:effectLst/>
                <a:latin typeface="Lato"/>
              </a:rPr>
              <a:t>-</a:t>
            </a:r>
            <a:r>
              <a:rPr lang="en-US" b="1" i="0" dirty="0">
                <a:solidFill>
                  <a:srgbClr val="333333"/>
                </a:solidFill>
                <a:effectLst/>
                <a:latin typeface="Lato"/>
              </a:rPr>
              <a:t> </a:t>
            </a:r>
            <a:r>
              <a:rPr lang="en-US" b="0" i="0" dirty="0">
                <a:solidFill>
                  <a:srgbClr val="333333"/>
                </a:solidFill>
                <a:effectLst/>
                <a:latin typeface="Lato"/>
              </a:rPr>
              <a:t>Scene Layer Package </a:t>
            </a:r>
          </a:p>
          <a:p>
            <a:pPr marL="230188" indent="-230188">
              <a:spcBef>
                <a:spcPts val="600"/>
              </a:spcBef>
              <a:buFont typeface="Arial" panose="020B0604020202020204" pitchFamily="34" charset="0"/>
              <a:buChar char="•"/>
            </a:pPr>
            <a:r>
              <a:rPr lang="en-US" b="1" dirty="0"/>
              <a:t>CDB</a:t>
            </a:r>
            <a:r>
              <a:rPr lang="en-US" dirty="0"/>
              <a:t> – Common Database</a:t>
            </a:r>
            <a:endParaRPr lang="en-US" b="1" dirty="0"/>
          </a:p>
        </p:txBody>
      </p:sp>
      <p:grpSp>
        <p:nvGrpSpPr>
          <p:cNvPr id="37" name="Group 36">
            <a:extLst>
              <a:ext uri="{FF2B5EF4-FFF2-40B4-BE49-F238E27FC236}">
                <a16:creationId xmlns:a16="http://schemas.microsoft.com/office/drawing/2014/main" id="{59249153-D7C8-4EE2-A29D-6672DD5DE474}"/>
              </a:ext>
            </a:extLst>
          </p:cNvPr>
          <p:cNvGrpSpPr/>
          <p:nvPr/>
        </p:nvGrpSpPr>
        <p:grpSpPr>
          <a:xfrm>
            <a:off x="551793" y="2355368"/>
            <a:ext cx="6802294" cy="1452662"/>
            <a:chOff x="551793" y="2355368"/>
            <a:chExt cx="6802294" cy="1452662"/>
          </a:xfrm>
        </p:grpSpPr>
        <p:sp>
          <p:nvSpPr>
            <p:cNvPr id="19" name="Oval 18">
              <a:extLst>
                <a:ext uri="{FF2B5EF4-FFF2-40B4-BE49-F238E27FC236}">
                  <a16:creationId xmlns:a16="http://schemas.microsoft.com/office/drawing/2014/main" id="{4505A9C0-578A-429E-B30E-DD3D2D3B92B3}"/>
                </a:ext>
              </a:extLst>
            </p:cNvPr>
            <p:cNvSpPr/>
            <p:nvPr/>
          </p:nvSpPr>
          <p:spPr>
            <a:xfrm>
              <a:off x="3522018" y="2355368"/>
              <a:ext cx="532874" cy="324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4D36FD3-4EB4-4FF1-9FA0-AA3D94FD1551}"/>
                </a:ext>
              </a:extLst>
            </p:cNvPr>
            <p:cNvSpPr/>
            <p:nvPr/>
          </p:nvSpPr>
          <p:spPr>
            <a:xfrm>
              <a:off x="3496793" y="2865218"/>
              <a:ext cx="467710" cy="324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D364562-5998-4C62-8807-7A93245A6AA6}"/>
                </a:ext>
              </a:extLst>
            </p:cNvPr>
            <p:cNvSpPr/>
            <p:nvPr/>
          </p:nvSpPr>
          <p:spPr>
            <a:xfrm>
              <a:off x="551793" y="3455524"/>
              <a:ext cx="1103586" cy="352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68675E-303C-43AD-AF56-1C38D970AAB6}"/>
                </a:ext>
              </a:extLst>
            </p:cNvPr>
            <p:cNvSpPr/>
            <p:nvPr/>
          </p:nvSpPr>
          <p:spPr>
            <a:xfrm>
              <a:off x="6498887" y="2372530"/>
              <a:ext cx="819465" cy="307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339E716-FA4D-48D1-90A5-2FC65308CE1E}"/>
                </a:ext>
              </a:extLst>
            </p:cNvPr>
            <p:cNvSpPr/>
            <p:nvPr/>
          </p:nvSpPr>
          <p:spPr>
            <a:xfrm>
              <a:off x="6534622" y="2659298"/>
              <a:ext cx="819465" cy="324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9B0208-C8CB-4C5F-BD06-10CFA4ACE7A0}"/>
                </a:ext>
              </a:extLst>
            </p:cNvPr>
            <p:cNvSpPr/>
            <p:nvPr/>
          </p:nvSpPr>
          <p:spPr>
            <a:xfrm>
              <a:off x="6474374" y="3163279"/>
              <a:ext cx="532874" cy="324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ctor: Curved 25">
              <a:extLst>
                <a:ext uri="{FF2B5EF4-FFF2-40B4-BE49-F238E27FC236}">
                  <a16:creationId xmlns:a16="http://schemas.microsoft.com/office/drawing/2014/main" id="{04631E85-FB85-43F7-BAE1-BCFFCC66F0F3}"/>
                </a:ext>
              </a:extLst>
            </p:cNvPr>
            <p:cNvCxnSpPr>
              <a:stCxn id="22" idx="1"/>
              <a:endCxn id="19" idx="7"/>
            </p:cNvCxnSpPr>
            <p:nvPr/>
          </p:nvCxnSpPr>
          <p:spPr>
            <a:xfrm rot="16200000" flipV="1">
              <a:off x="5290551" y="1089233"/>
              <a:ext cx="14649" cy="2642041"/>
            </a:xfrm>
            <a:prstGeom prst="curvedConnector3">
              <a:avLst>
                <a:gd name="adj1" fmla="val 198518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5654E43-A2E1-46CC-A707-C5AD43BEDA3A}"/>
                </a:ext>
              </a:extLst>
            </p:cNvPr>
            <p:cNvCxnSpPr>
              <a:cxnSpLocks/>
              <a:stCxn id="23" idx="3"/>
              <a:endCxn id="20" idx="5"/>
            </p:cNvCxnSpPr>
            <p:nvPr/>
          </p:nvCxnSpPr>
          <p:spPr>
            <a:xfrm rot="5400000">
              <a:off x="5172359" y="1660156"/>
              <a:ext cx="205920" cy="2758622"/>
            </a:xfrm>
            <a:prstGeom prst="curvedConnector3">
              <a:avLst>
                <a:gd name="adj1" fmla="val 12101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8DA48752-4980-42F4-B156-20D89DD696CF}"/>
                </a:ext>
              </a:extLst>
            </p:cNvPr>
            <p:cNvCxnSpPr>
              <a:cxnSpLocks/>
              <a:stCxn id="24" idx="3"/>
              <a:endCxn id="21" idx="5"/>
            </p:cNvCxnSpPr>
            <p:nvPr/>
          </p:nvCxnSpPr>
          <p:spPr>
            <a:xfrm rot="5400000">
              <a:off x="3865129" y="1069123"/>
              <a:ext cx="315919" cy="5058649"/>
            </a:xfrm>
            <a:prstGeom prst="curvedConnector3">
              <a:avLst>
                <a:gd name="adj1" fmla="val 18870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7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Open Source Software (OSS) Availablity</a:t>
            </a:r>
            <a:endParaRPr dirty="0"/>
          </a:p>
        </p:txBody>
      </p:sp>
      <p:sp>
        <p:nvSpPr>
          <p:cNvPr id="227" name="Google Shape;227;p24"/>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228" name="Google Shape;228;p24"/>
          <p:cNvGraphicFramePr/>
          <p:nvPr>
            <p:extLst>
              <p:ext uri="{D42A27DB-BD31-4B8C-83A1-F6EECF244321}">
                <p14:modId xmlns:p14="http://schemas.microsoft.com/office/powerpoint/2010/main" val="2558731978"/>
              </p:ext>
            </p:extLst>
          </p:nvPr>
        </p:nvGraphicFramePr>
        <p:xfrm>
          <a:off x="756271" y="1567053"/>
          <a:ext cx="7631458" cy="2534920"/>
        </p:xfrm>
        <a:graphic>
          <a:graphicData uri="http://schemas.openxmlformats.org/drawingml/2006/table">
            <a:tbl>
              <a:tblPr>
                <a:noFill/>
                <a:tableStyleId>{989EFC5F-63EE-433E-971C-31662D4E7200}</a:tableStyleId>
              </a:tblPr>
              <a:tblGrid>
                <a:gridCol w="1821094">
                  <a:extLst>
                    <a:ext uri="{9D8B030D-6E8A-4147-A177-3AD203B41FA5}">
                      <a16:colId xmlns:a16="http://schemas.microsoft.com/office/drawing/2014/main" val="20000"/>
                    </a:ext>
                  </a:extLst>
                </a:gridCol>
                <a:gridCol w="1936788">
                  <a:extLst>
                    <a:ext uri="{9D8B030D-6E8A-4147-A177-3AD203B41FA5}">
                      <a16:colId xmlns:a16="http://schemas.microsoft.com/office/drawing/2014/main" val="20003"/>
                    </a:ext>
                  </a:extLst>
                </a:gridCol>
                <a:gridCol w="1936788">
                  <a:extLst>
                    <a:ext uri="{9D8B030D-6E8A-4147-A177-3AD203B41FA5}">
                      <a16:colId xmlns:a16="http://schemas.microsoft.com/office/drawing/2014/main" val="4262256576"/>
                    </a:ext>
                  </a:extLst>
                </a:gridCol>
                <a:gridCol w="1936788">
                  <a:extLst>
                    <a:ext uri="{9D8B030D-6E8A-4147-A177-3AD203B41FA5}">
                      <a16:colId xmlns:a16="http://schemas.microsoft.com/office/drawing/2014/main" val="1100682440"/>
                    </a:ext>
                  </a:extLst>
                </a:gridCol>
              </a:tblGrid>
              <a:tr h="0">
                <a:tc>
                  <a:txBody>
                    <a:bodyPr/>
                    <a:lstStyle/>
                    <a:p>
                      <a:pPr marL="0" lvl="0" indent="0" algn="l" rtl="0">
                        <a:spcBef>
                          <a:spcPts val="0"/>
                        </a:spcBef>
                        <a:spcAft>
                          <a:spcPts val="0"/>
                        </a:spcAft>
                        <a:buNone/>
                      </a:pPr>
                      <a:r>
                        <a:rPr lang="en" sz="1200" b="1" dirty="0"/>
                        <a:t>Tiling format</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t>3D Tiles</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lgn="ctr">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t>I3S / SLPK</a:t>
                      </a:r>
                      <a:endParaRPr sz="1200" dirty="0"/>
                    </a:p>
                  </a:txBody>
                  <a:tcPr marL="63500" marR="63500" marT="63500" marB="63500">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lgn="ctr">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t>CDB</a:t>
                      </a:r>
                      <a:endParaRPr sz="1200" dirty="0"/>
                    </a:p>
                  </a:txBody>
                  <a:tcPr marL="63500" marR="63500" marT="63500" marB="63500">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dirty="0"/>
                        <a:t>Transmission format</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a:t>glTF</a:t>
                      </a:r>
                      <a:endParaRPr sz="120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dirty="0"/>
                        <a:t>I3S</a:t>
                      </a:r>
                      <a:endParaRPr sz="1200" dirty="0"/>
                    </a:p>
                  </a:txBody>
                  <a:tcPr marL="63500" marR="63500" marT="63500" marB="63500">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200" dirty="0"/>
                        <a:t>OpenFlight (FLT)</a:t>
                      </a:r>
                      <a:endParaRPr sz="1200" dirty="0"/>
                    </a:p>
                  </a:txBody>
                  <a:tcPr marL="63500" marR="63500" marT="63500" marB="63500">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b="1" dirty="0"/>
                        <a:t>Primary Developer</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ysDot"/>
                      <a:round/>
                      <a:headEnd type="none" w="med" len="med"/>
                      <a:tailEnd type="none" w="med" len="med"/>
                    </a:lnB>
                  </a:tcPr>
                </a:tc>
                <a:tc>
                  <a:txBody>
                    <a:bodyPr/>
                    <a:lstStyle/>
                    <a:p>
                      <a:pPr marL="0" lvl="0" indent="0" algn="l" rtl="0">
                        <a:spcBef>
                          <a:spcPts val="0"/>
                        </a:spcBef>
                        <a:spcAft>
                          <a:spcPts val="0"/>
                        </a:spcAft>
                        <a:buNone/>
                      </a:pPr>
                      <a:r>
                        <a:rPr lang="en" sz="1200" dirty="0"/>
                        <a:t>Cesium</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ysDot"/>
                      <a:round/>
                      <a:headEnd type="none" w="med" len="med"/>
                      <a:tailEnd type="none" w="med" len="med"/>
                    </a:lnB>
                  </a:tcPr>
                </a:tc>
                <a:tc>
                  <a:txBody>
                    <a:bodyPr/>
                    <a:lstStyle/>
                    <a:p>
                      <a:pPr marL="0" lvl="0" indent="0" algn="l" rtl="0">
                        <a:spcBef>
                          <a:spcPts val="0"/>
                        </a:spcBef>
                        <a:spcAft>
                          <a:spcPts val="0"/>
                        </a:spcAft>
                        <a:buNone/>
                      </a:pPr>
                      <a:r>
                        <a:rPr lang="en-US" sz="1200" dirty="0"/>
                        <a:t>Esri</a:t>
                      </a:r>
                      <a:endParaRPr sz="1200" dirty="0"/>
                    </a:p>
                  </a:txBody>
                  <a:tcPr marL="63500" marR="63500" marT="63500" marB="63500">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ysDot"/>
                      <a:round/>
                      <a:headEnd type="none" w="med" len="med"/>
                      <a:tailEnd type="none" w="med" len="med"/>
                    </a:lnB>
                  </a:tcPr>
                </a:tc>
                <a:tc>
                  <a:txBody>
                    <a:bodyPr/>
                    <a:lstStyle/>
                    <a:p>
                      <a:pPr marL="0" lvl="0" indent="0" algn="l" rtl="0">
                        <a:spcBef>
                          <a:spcPts val="0"/>
                        </a:spcBef>
                        <a:spcAft>
                          <a:spcPts val="0"/>
                        </a:spcAft>
                        <a:buNone/>
                      </a:pPr>
                      <a:r>
                        <a:rPr lang="en" sz="1200" dirty="0"/>
                        <a:t>CAE </a:t>
                      </a:r>
                      <a:endParaRPr sz="1200" dirty="0"/>
                    </a:p>
                  </a:txBody>
                  <a:tcPr marL="63500" marR="63500" marT="63500" marB="63500">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b="1" dirty="0"/>
                        <a:t>OGC Standard type</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tx1"/>
                      </a:solidFill>
                      <a:prstDash val="sysDot"/>
                      <a:round/>
                      <a:headEnd type="none" w="med" len="med"/>
                      <a:tailEnd type="none" w="med" len="med"/>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r>
                        <a:rPr lang="en" sz="1200" dirty="0"/>
                        <a:t>Community Standard</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tx1"/>
                      </a:solidFill>
                      <a:prstDash val="sysDot"/>
                      <a:round/>
                      <a:headEnd type="none" w="med" len="med"/>
                      <a:tailEnd type="none" w="med" len="med"/>
                    </a:lnT>
                    <a:lnB w="9525" cap="flat" cmpd="sng" algn="ctr">
                      <a:solidFill>
                        <a:srgbClr val="000000">
                          <a:alpha val="0"/>
                        </a:srgbClr>
                      </a:solidFill>
                      <a:prstDash val="solid"/>
                      <a:round/>
                      <a:headEnd type="none" w="sm" len="sm"/>
                      <a:tailEnd type="none" w="sm" len="sm"/>
                    </a:lnB>
                    <a:solidFill>
                      <a:srgbClr val="CDFFE5"/>
                    </a:solidFill>
                  </a:tcPr>
                </a:tc>
                <a:tc>
                  <a:txBody>
                    <a:bodyPr/>
                    <a:lstStyle/>
                    <a:p>
                      <a:pPr marL="85725" lvl="0" indent="-85725" algn="l" rtl="0">
                        <a:spcBef>
                          <a:spcPts val="0"/>
                        </a:spcBef>
                        <a:spcAft>
                          <a:spcPts val="0"/>
                        </a:spcAft>
                        <a:buNone/>
                      </a:pPr>
                      <a:r>
                        <a:rPr lang="en" sz="1200" dirty="0"/>
                        <a:t>Community Standard</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tx1"/>
                      </a:solidFill>
                      <a:prstDash val="sysDot"/>
                      <a:round/>
                      <a:headEnd type="none" w="med" len="med"/>
                      <a:tailEnd type="none" w="med" len="med"/>
                    </a:lnT>
                    <a:lnB w="9525" cap="flat" cmpd="sng" algn="ctr">
                      <a:solidFill>
                        <a:srgbClr val="000000">
                          <a:alpha val="0"/>
                        </a:srgbClr>
                      </a:solidFill>
                      <a:prstDash val="solid"/>
                      <a:round/>
                      <a:headEnd type="none" w="sm" len="sm"/>
                      <a:tailEnd type="none" w="sm" len="sm"/>
                    </a:lnB>
                    <a:solidFill>
                      <a:srgbClr val="CDFFE5"/>
                    </a:solidFill>
                  </a:tcPr>
                </a:tc>
                <a:tc>
                  <a:txBody>
                    <a:bodyPr/>
                    <a:lstStyle/>
                    <a:p>
                      <a:pPr marL="0" lvl="0" indent="0" algn="l" rtl="0">
                        <a:spcBef>
                          <a:spcPts val="0"/>
                        </a:spcBef>
                        <a:spcAft>
                          <a:spcPts val="0"/>
                        </a:spcAft>
                        <a:buNone/>
                      </a:pPr>
                      <a:r>
                        <a:rPr lang="en" sz="1200" dirty="0"/>
                        <a:t>Full Standard</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ysDot"/>
                      <a:round/>
                      <a:headEnd type="none" w="med" len="med"/>
                      <a:tailEnd type="none" w="med" len="med"/>
                    </a:lnT>
                    <a:lnB w="9525" cap="flat" cmpd="sng" algn="ctr">
                      <a:solidFill>
                        <a:srgbClr val="000000">
                          <a:alpha val="0"/>
                        </a:srgbClr>
                      </a:solidFill>
                      <a:prstDash val="solid"/>
                      <a:round/>
                      <a:headEnd type="none" w="sm" len="sm"/>
                      <a:tailEnd type="none" w="sm" len="sm"/>
                    </a:lnB>
                    <a:solidFill>
                      <a:srgbClr val="CDFFE5"/>
                    </a:solidFill>
                  </a:tcPr>
                </a:tc>
                <a:extLst>
                  <a:ext uri="{0D108BD9-81ED-4DB2-BD59-A6C34878D82A}">
                    <a16:rowId xmlns:a16="http://schemas.microsoft.com/office/drawing/2014/main" val="4143316685"/>
                  </a:ext>
                </a:extLst>
              </a:tr>
              <a:tr h="0">
                <a:tc>
                  <a:txBody>
                    <a:bodyPr/>
                    <a:lstStyle/>
                    <a:p>
                      <a:pPr marL="0" lvl="0" indent="0" algn="l" rtl="0">
                        <a:spcBef>
                          <a:spcPts val="0"/>
                        </a:spcBef>
                        <a:spcAft>
                          <a:spcPts val="0"/>
                        </a:spcAft>
                        <a:buNone/>
                      </a:pPr>
                      <a:r>
                        <a:rPr lang="en-US" sz="1200" b="1" dirty="0"/>
                        <a:t>OSS Transmission format tools</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401638" lvl="0" indent="-401638" algn="l" rtl="0">
                        <a:spcBef>
                          <a:spcPts val="0"/>
                        </a:spcBef>
                        <a:spcAft>
                          <a:spcPts val="0"/>
                        </a:spcAft>
                        <a:buNone/>
                      </a:pPr>
                      <a:r>
                        <a:rPr lang="en-US" sz="1200" dirty="0"/>
                        <a:t>Yes – </a:t>
                      </a:r>
                      <a:r>
                        <a:rPr lang="en-US" sz="1200" dirty="0" err="1"/>
                        <a:t>glTF</a:t>
                      </a:r>
                      <a:r>
                        <a:rPr lang="en-US" sz="1200" dirty="0"/>
                        <a:t> supported in many libraries</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CDFFE5"/>
                    </a:solidFill>
                  </a:tcPr>
                </a:tc>
                <a:tc>
                  <a:txBody>
                    <a:bodyPr/>
                    <a:lstStyle/>
                    <a:p>
                      <a:pPr marL="85725" lvl="0" indent="-85725" algn="l" rtl="0">
                        <a:spcBef>
                          <a:spcPts val="0"/>
                        </a:spcBef>
                        <a:spcAft>
                          <a:spcPts val="0"/>
                        </a:spcAft>
                        <a:buNone/>
                      </a:pPr>
                      <a:r>
                        <a:rPr lang="en-US" sz="1200" dirty="0"/>
                        <a:t>No – ArcGIS Pro</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E7E7"/>
                    </a:solidFill>
                  </a:tcPr>
                </a:tc>
                <a:tc>
                  <a:txBody>
                    <a:bodyPr/>
                    <a:lstStyle/>
                    <a:p>
                      <a:pPr marL="457200" lvl="0" indent="-457200" algn="l" rtl="0">
                        <a:spcBef>
                          <a:spcPts val="0"/>
                        </a:spcBef>
                        <a:spcAft>
                          <a:spcPts val="0"/>
                        </a:spcAft>
                        <a:buNone/>
                      </a:pPr>
                      <a:r>
                        <a:rPr lang="en-US" sz="1200" dirty="0"/>
                        <a:t>Yes – FLT is uncommon but some tools exist</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FFB7"/>
                    </a:solidFill>
                  </a:tcPr>
                </a:tc>
                <a:extLst>
                  <a:ext uri="{0D108BD9-81ED-4DB2-BD59-A6C34878D82A}">
                    <a16:rowId xmlns:a16="http://schemas.microsoft.com/office/drawing/2014/main" val="355072287"/>
                  </a:ext>
                </a:extLst>
              </a:tr>
              <a:tr h="0">
                <a:tc>
                  <a:txBody>
                    <a:bodyPr/>
                    <a:lstStyle/>
                    <a:p>
                      <a:pPr marL="0" lvl="0" indent="0" algn="l" rtl="0">
                        <a:spcBef>
                          <a:spcPts val="0"/>
                        </a:spcBef>
                        <a:spcAft>
                          <a:spcPts val="0"/>
                        </a:spcAft>
                        <a:buNone/>
                      </a:pPr>
                      <a:r>
                        <a:rPr lang="en-US" sz="1200" b="1" dirty="0"/>
                        <a:t>OSS Tile Viewer</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lumMod val="95000"/>
                      </a:schemeClr>
                    </a:solidFill>
                  </a:tcPr>
                </a:tc>
                <a:tc>
                  <a:txBody>
                    <a:bodyPr/>
                    <a:lstStyle/>
                    <a:p>
                      <a:pPr marL="0" lvl="0" indent="0" algn="l" rtl="0">
                        <a:spcBef>
                          <a:spcPts val="0"/>
                        </a:spcBef>
                        <a:spcAft>
                          <a:spcPts val="0"/>
                        </a:spcAft>
                        <a:buNone/>
                      </a:pPr>
                      <a:r>
                        <a:rPr lang="en-US" sz="1200" dirty="0"/>
                        <a:t>Yes – Cesium.JS</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CDFFE5"/>
                    </a:solidFill>
                  </a:tcPr>
                </a:tc>
                <a:tc>
                  <a:txBody>
                    <a:bodyPr/>
                    <a:lstStyle/>
                    <a:p>
                      <a:pPr marL="0" lvl="0" indent="0" algn="l" rtl="0">
                        <a:spcBef>
                          <a:spcPts val="0"/>
                        </a:spcBef>
                        <a:spcAft>
                          <a:spcPts val="0"/>
                        </a:spcAft>
                        <a:buNone/>
                      </a:pPr>
                      <a:r>
                        <a:rPr lang="en-US" sz="1200" dirty="0"/>
                        <a:t>No – ArcGIS</a:t>
                      </a:r>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E7E7"/>
                    </a:solidFill>
                  </a:tcPr>
                </a:tc>
                <a:tc>
                  <a:txBody>
                    <a:bodyPr/>
                    <a:lstStyle/>
                    <a:p>
                      <a:pPr marL="0" lvl="0" indent="0" algn="l" rtl="0">
                        <a:spcBef>
                          <a:spcPts val="0"/>
                        </a:spcBef>
                        <a:spcAft>
                          <a:spcPts val="0"/>
                        </a:spcAft>
                        <a:buNone/>
                      </a:pPr>
                      <a:r>
                        <a:rPr lang="en-US" sz="1200" dirty="0"/>
                        <a:t>No</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FE7E7"/>
                    </a:solidFill>
                  </a:tcPr>
                </a:tc>
                <a:extLst>
                  <a:ext uri="{0D108BD9-81ED-4DB2-BD59-A6C34878D82A}">
                    <a16:rowId xmlns:a16="http://schemas.microsoft.com/office/drawing/2014/main" val="2046915078"/>
                  </a:ext>
                </a:extLst>
              </a:tr>
              <a:tr h="0">
                <a:tc>
                  <a:txBody>
                    <a:bodyPr/>
                    <a:lstStyle/>
                    <a:p>
                      <a:pPr marL="0" lvl="0" indent="0" algn="l" rtl="0">
                        <a:spcBef>
                          <a:spcPts val="0"/>
                        </a:spcBef>
                        <a:spcAft>
                          <a:spcPts val="0"/>
                        </a:spcAft>
                        <a:buNone/>
                      </a:pPr>
                      <a:r>
                        <a:rPr lang="en-US" sz="1200" b="1" dirty="0"/>
                        <a:t>OSS Tile Generator</a:t>
                      </a:r>
                      <a:endParaRPr sz="1200" b="1" dirty="0"/>
                    </a:p>
                  </a:txBody>
                  <a:tcPr marL="63500" marR="63500" marT="63500" marB="63500">
                    <a:lnL w="9525" cap="flat" cmpd="sng">
                      <a:solidFill>
                        <a:srgbClr val="000000">
                          <a:alpha val="0"/>
                        </a:srgbClr>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solidFill>
                  </a:tcPr>
                </a:tc>
                <a:tc>
                  <a:txBody>
                    <a:bodyPr/>
                    <a:lstStyle/>
                    <a:p>
                      <a:pPr marL="344488" lvl="0" indent="-344488" algn="l" rtl="0">
                        <a:spcBef>
                          <a:spcPts val="0"/>
                        </a:spcBef>
                        <a:spcAft>
                          <a:spcPts val="0"/>
                        </a:spcAft>
                        <a:buNone/>
                      </a:pPr>
                      <a:r>
                        <a:rPr lang="en-US" sz="1200" dirty="0"/>
                        <a:t>No – Cesium Ion, Cesium 3D Tiling Pipeline</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E7E7"/>
                    </a:solidFill>
                  </a:tcPr>
                </a:tc>
                <a:tc>
                  <a:txBody>
                    <a:bodyPr/>
                    <a:lstStyle/>
                    <a:p>
                      <a:pPr marL="0" lvl="0" indent="0" algn="l" rtl="0">
                        <a:spcBef>
                          <a:spcPts val="0"/>
                        </a:spcBef>
                        <a:spcAft>
                          <a:spcPts val="0"/>
                        </a:spcAft>
                        <a:buNone/>
                      </a:pPr>
                      <a:r>
                        <a:rPr lang="en-US" sz="1200" dirty="0"/>
                        <a:t>No – ArcGIS Pro</a:t>
                      </a:r>
                    </a:p>
                  </a:txBody>
                  <a:tcPr marL="63500" marR="63500" marT="63500" marB="63500">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E7E7"/>
                    </a:solidFill>
                  </a:tcPr>
                </a:tc>
                <a:tc>
                  <a:txBody>
                    <a:bodyPr/>
                    <a:lstStyle/>
                    <a:p>
                      <a:pPr marL="0" lvl="0" indent="0" algn="l" rtl="0">
                        <a:spcBef>
                          <a:spcPts val="0"/>
                        </a:spcBef>
                        <a:spcAft>
                          <a:spcPts val="0"/>
                        </a:spcAft>
                        <a:buNone/>
                      </a:pPr>
                      <a:r>
                        <a:rPr lang="en-US" sz="1200" dirty="0"/>
                        <a:t>No – EPIC Builder, etc.</a:t>
                      </a:r>
                      <a:endParaRPr sz="1200" dirty="0"/>
                    </a:p>
                  </a:txBody>
                  <a:tcPr marL="63500" marR="63500" marT="63500" marB="63500">
                    <a:lnL w="9525" cap="flat" cmpd="sng" algn="ctr">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FFE7E7"/>
                    </a:solidFill>
                  </a:tcPr>
                </a:tc>
                <a:extLst>
                  <a:ext uri="{0D108BD9-81ED-4DB2-BD59-A6C34878D82A}">
                    <a16:rowId xmlns:a16="http://schemas.microsoft.com/office/drawing/2014/main" val="155793085"/>
                  </a:ext>
                </a:extLst>
              </a:tr>
            </a:tbl>
          </a:graphicData>
        </a:graphic>
      </p:graphicFrame>
      <p:sp>
        <p:nvSpPr>
          <p:cNvPr id="2" name="Footer Placeholder 1">
            <a:extLst>
              <a:ext uri="{FF2B5EF4-FFF2-40B4-BE49-F238E27FC236}">
                <a16:creationId xmlns:a16="http://schemas.microsoft.com/office/drawing/2014/main" id="{8B7E9BA1-4790-4B4D-9741-F57BED7EF23A}"/>
              </a:ext>
            </a:extLst>
          </p:cNvPr>
          <p:cNvSpPr>
            <a:spLocks noGrp="1"/>
          </p:cNvSpPr>
          <p:nvPr>
            <p:ph type="ftr" sz="quarter" idx="13"/>
          </p:nvPr>
        </p:nvSpPr>
        <p:spPr/>
        <p:txBody>
          <a:bodyPr/>
          <a:lstStyle/>
          <a:p>
            <a:r>
              <a:rPr lang="en-US"/>
              <a:t>P3DL 2020</a:t>
            </a:r>
            <a:endParaRPr lang="en-US" dirty="0"/>
          </a:p>
        </p:txBody>
      </p:sp>
      <p:grpSp>
        <p:nvGrpSpPr>
          <p:cNvPr id="14" name="Group 13">
            <a:extLst>
              <a:ext uri="{FF2B5EF4-FFF2-40B4-BE49-F238E27FC236}">
                <a16:creationId xmlns:a16="http://schemas.microsoft.com/office/drawing/2014/main" id="{734B5F75-497C-45E7-81A5-F1C178ED1C29}"/>
              </a:ext>
            </a:extLst>
          </p:cNvPr>
          <p:cNvGrpSpPr/>
          <p:nvPr/>
        </p:nvGrpSpPr>
        <p:grpSpPr>
          <a:xfrm>
            <a:off x="2555044" y="1070518"/>
            <a:ext cx="4432166" cy="821305"/>
            <a:chOff x="2555044" y="1070518"/>
            <a:chExt cx="4432166" cy="821305"/>
          </a:xfrm>
        </p:grpSpPr>
        <p:sp>
          <p:nvSpPr>
            <p:cNvPr id="6" name="Oval 5">
              <a:extLst>
                <a:ext uri="{FF2B5EF4-FFF2-40B4-BE49-F238E27FC236}">
                  <a16:creationId xmlns:a16="http://schemas.microsoft.com/office/drawing/2014/main" id="{C17CC9EC-BDFB-4E03-A9CC-4E1F96377586}"/>
                </a:ext>
              </a:extLst>
            </p:cNvPr>
            <p:cNvSpPr/>
            <p:nvPr/>
          </p:nvSpPr>
          <p:spPr>
            <a:xfrm>
              <a:off x="2555044" y="1567053"/>
              <a:ext cx="738121" cy="324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39C6126-2AE6-40C2-9335-D033F8714D4E}"/>
                </a:ext>
              </a:extLst>
            </p:cNvPr>
            <p:cNvSpPr/>
            <p:nvPr/>
          </p:nvSpPr>
          <p:spPr>
            <a:xfrm>
              <a:off x="6398176" y="1567053"/>
              <a:ext cx="589034" cy="324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A69017-2A4C-405F-8722-952DD4180FA8}"/>
                </a:ext>
              </a:extLst>
            </p:cNvPr>
            <p:cNvSpPr txBox="1"/>
            <p:nvPr/>
          </p:nvSpPr>
          <p:spPr>
            <a:xfrm>
              <a:off x="4055165" y="1070518"/>
              <a:ext cx="1407758" cy="307777"/>
            </a:xfrm>
            <a:prstGeom prst="rect">
              <a:avLst/>
            </a:prstGeom>
            <a:noFill/>
          </p:spPr>
          <p:txBody>
            <a:bodyPr wrap="none" rtlCol="0">
              <a:spAutoFit/>
            </a:bodyPr>
            <a:lstStyle/>
            <a:p>
              <a:r>
                <a:rPr lang="en-US" dirty="0">
                  <a:solidFill>
                    <a:srgbClr val="FF0000"/>
                  </a:solidFill>
                </a:rPr>
                <a:t>Focus on these</a:t>
              </a:r>
            </a:p>
          </p:txBody>
        </p:sp>
        <p:cxnSp>
          <p:nvCxnSpPr>
            <p:cNvPr id="5" name="Straight Arrow Connector 4">
              <a:extLst>
                <a:ext uri="{FF2B5EF4-FFF2-40B4-BE49-F238E27FC236}">
                  <a16:creationId xmlns:a16="http://schemas.microsoft.com/office/drawing/2014/main" id="{86EB49A2-2D59-4716-BDFF-2614386F6566}"/>
                </a:ext>
              </a:extLst>
            </p:cNvPr>
            <p:cNvCxnSpPr>
              <a:cxnSpLocks/>
              <a:stCxn id="3" idx="1"/>
              <a:endCxn id="6" idx="7"/>
            </p:cNvCxnSpPr>
            <p:nvPr/>
          </p:nvCxnSpPr>
          <p:spPr>
            <a:xfrm flipH="1">
              <a:off x="3185070" y="1224407"/>
              <a:ext cx="870095" cy="3902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1B423A-E8CD-4AEA-ADE1-BC0C2DAC1365}"/>
                </a:ext>
              </a:extLst>
            </p:cNvPr>
            <p:cNvCxnSpPr>
              <a:cxnSpLocks/>
              <a:stCxn id="3" idx="3"/>
              <a:endCxn id="7" idx="1"/>
            </p:cNvCxnSpPr>
            <p:nvPr/>
          </p:nvCxnSpPr>
          <p:spPr>
            <a:xfrm>
              <a:off x="5462923" y="1224407"/>
              <a:ext cx="1021515" cy="3902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81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p:cNvSpPr>
          <p:nvPr>
            <p:ph type="title"/>
          </p:nvPr>
        </p:nvSpPr>
        <p:spPr>
          <a:xfrm>
            <a:off x="311700" y="44744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Standards Comparison</a:t>
            </a:r>
            <a:endParaRPr dirty="0"/>
          </a:p>
        </p:txBody>
      </p:sp>
      <p:sp>
        <p:nvSpPr>
          <p:cNvPr id="227" name="Google Shape;227;p24"/>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28" name="Google Shape;228;p24"/>
          <p:cNvGraphicFramePr/>
          <p:nvPr>
            <p:extLst>
              <p:ext uri="{D42A27DB-BD31-4B8C-83A1-F6EECF244321}">
                <p14:modId xmlns:p14="http://schemas.microsoft.com/office/powerpoint/2010/main" val="2855173215"/>
              </p:ext>
            </p:extLst>
          </p:nvPr>
        </p:nvGraphicFramePr>
        <p:xfrm>
          <a:off x="311700" y="1227694"/>
          <a:ext cx="8559154" cy="3182009"/>
        </p:xfrm>
        <a:graphic>
          <a:graphicData uri="http://schemas.openxmlformats.org/drawingml/2006/table">
            <a:tbl>
              <a:tblPr>
                <a:noFill/>
                <a:tableStyleId>{989EFC5F-63EE-433E-971C-31662D4E7200}</a:tableStyleId>
              </a:tblPr>
              <a:tblGrid>
                <a:gridCol w="1829817">
                  <a:extLst>
                    <a:ext uri="{9D8B030D-6E8A-4147-A177-3AD203B41FA5}">
                      <a16:colId xmlns:a16="http://schemas.microsoft.com/office/drawing/2014/main" val="20000"/>
                    </a:ext>
                  </a:extLst>
                </a:gridCol>
                <a:gridCol w="3345564">
                  <a:extLst>
                    <a:ext uri="{9D8B030D-6E8A-4147-A177-3AD203B41FA5}">
                      <a16:colId xmlns:a16="http://schemas.microsoft.com/office/drawing/2014/main" val="20002"/>
                    </a:ext>
                  </a:extLst>
                </a:gridCol>
                <a:gridCol w="3383773">
                  <a:extLst>
                    <a:ext uri="{9D8B030D-6E8A-4147-A177-3AD203B41FA5}">
                      <a16:colId xmlns:a16="http://schemas.microsoft.com/office/drawing/2014/main" val="20003"/>
                    </a:ext>
                  </a:extLst>
                </a:gridCol>
              </a:tblGrid>
              <a:tr h="434234">
                <a:tc>
                  <a:txBody>
                    <a:bodyPr/>
                    <a:lstStyle/>
                    <a:p>
                      <a:pPr marL="0" lvl="0" indent="0" algn="l" rtl="0">
                        <a:spcBef>
                          <a:spcPts val="0"/>
                        </a:spcBef>
                        <a:spcAft>
                          <a:spcPts val="0"/>
                        </a:spcAft>
                        <a:buNone/>
                      </a:pPr>
                      <a:endParaRPr sz="1600" b="1" dirty="0"/>
                    </a:p>
                  </a:txBody>
                  <a:tcPr marL="74963" marR="74963" marT="74963" marB="74963">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noFill/>
                  </a:tcPr>
                </a:tc>
                <a:tc>
                  <a:txBody>
                    <a:bodyPr/>
                    <a:lstStyle/>
                    <a:p>
                      <a:pPr marL="0" lvl="0" indent="0" algn="ctr" rtl="0">
                        <a:spcBef>
                          <a:spcPts val="0"/>
                        </a:spcBef>
                        <a:spcAft>
                          <a:spcPts val="0"/>
                        </a:spcAft>
                        <a:buNone/>
                      </a:pPr>
                      <a:r>
                        <a:rPr lang="en" sz="1600" b="1"/>
                        <a:t>CDB</a:t>
                      </a:r>
                      <a:endParaRPr sz="1600" b="1"/>
                    </a:p>
                  </a:txBody>
                  <a:tcPr marL="74963" marR="74963" marT="74963" marB="74963">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solidFill>
                      <a:srgbClr val="D5EBFF"/>
                    </a:solidFill>
                  </a:tcPr>
                </a:tc>
                <a:tc>
                  <a:txBody>
                    <a:bodyPr/>
                    <a:lstStyle/>
                    <a:p>
                      <a:pPr marL="0" lvl="0" indent="0" algn="ctr" rtl="0">
                        <a:spcBef>
                          <a:spcPts val="0"/>
                        </a:spcBef>
                        <a:spcAft>
                          <a:spcPts val="0"/>
                        </a:spcAft>
                        <a:buNone/>
                      </a:pPr>
                      <a:r>
                        <a:rPr lang="en" sz="1600" b="1" dirty="0"/>
                        <a:t>3D Tiles</a:t>
                      </a:r>
                      <a:endParaRPr sz="1600" b="1" dirty="0"/>
                    </a:p>
                  </a:txBody>
                  <a:tcPr marL="74963" marR="74963" marT="74963" marB="74963">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solidFill>
                      <a:srgbClr val="D5EBFF"/>
                    </a:solidFill>
                  </a:tcPr>
                </a:tc>
                <a:extLst>
                  <a:ext uri="{0D108BD9-81ED-4DB2-BD59-A6C34878D82A}">
                    <a16:rowId xmlns:a16="http://schemas.microsoft.com/office/drawing/2014/main" val="10000"/>
                  </a:ext>
                </a:extLst>
              </a:tr>
              <a:tr h="1544734">
                <a:tc>
                  <a:txBody>
                    <a:bodyPr/>
                    <a:lstStyle/>
                    <a:p>
                      <a:pPr marL="0" lvl="0" indent="0" algn="ctr" rtl="0">
                        <a:spcBef>
                          <a:spcPts val="0"/>
                        </a:spcBef>
                        <a:spcAft>
                          <a:spcPts val="0"/>
                        </a:spcAft>
                        <a:buNone/>
                      </a:pPr>
                      <a:r>
                        <a:rPr lang="en" sz="1600" b="1"/>
                        <a:t>Advantages</a:t>
                      </a:r>
                      <a:endParaRPr sz="1600" b="1"/>
                    </a:p>
                  </a:txBody>
                  <a:tcPr marL="74963" marR="74963" marT="74963" marB="74963" anchor="ctr">
                    <a:lnL w="9525" cap="flat" cmpd="sng">
                      <a:solidFill>
                        <a:srgbClr val="000000">
                          <a:alpha val="0"/>
                        </a:srgbClr>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EBFF"/>
                    </a:solidFill>
                  </a:tcPr>
                </a:tc>
                <a:tc>
                  <a:txBody>
                    <a:bodyPr/>
                    <a:lstStyle/>
                    <a:p>
                      <a:pPr marL="85725" lvl="0" indent="-85725" algn="l" rtl="0">
                        <a:spcBef>
                          <a:spcPts val="0"/>
                        </a:spcBef>
                        <a:spcAft>
                          <a:spcPts val="0"/>
                        </a:spcAft>
                        <a:buNone/>
                      </a:pPr>
                      <a:r>
                        <a:rPr lang="en" sz="1600" dirty="0"/>
                        <a:t>- Broad data support</a:t>
                      </a:r>
                      <a:endParaRPr sz="1600" dirty="0"/>
                    </a:p>
                    <a:p>
                      <a:pPr marL="85725" lvl="0" indent="-85725" algn="l" rtl="0">
                        <a:spcBef>
                          <a:spcPts val="0"/>
                        </a:spcBef>
                        <a:spcAft>
                          <a:spcPts val="0"/>
                        </a:spcAft>
                        <a:buNone/>
                      </a:pPr>
                      <a:r>
                        <a:rPr lang="en" sz="1400" dirty="0"/>
                        <a:t>   - 2D and 3D tiled data</a:t>
                      </a:r>
                      <a:endParaRPr sz="1400" dirty="0"/>
                    </a:p>
                    <a:p>
                      <a:pPr marL="85725" lvl="0" indent="-85725" algn="l" rtl="0">
                        <a:spcBef>
                          <a:spcPts val="0"/>
                        </a:spcBef>
                        <a:spcAft>
                          <a:spcPts val="0"/>
                        </a:spcAft>
                        <a:buNone/>
                      </a:pPr>
                      <a:r>
                        <a:rPr lang="en" sz="1400" dirty="0"/>
                        <a:t>   - Raster and vector data</a:t>
                      </a:r>
                      <a:endParaRPr sz="1400" dirty="0"/>
                    </a:p>
                    <a:p>
                      <a:pPr marL="85725" lvl="0" indent="-85725" algn="l" rtl="0">
                        <a:spcBef>
                          <a:spcPts val="0"/>
                        </a:spcBef>
                        <a:spcAft>
                          <a:spcPts val="0"/>
                        </a:spcAft>
                        <a:buNone/>
                      </a:pPr>
                      <a:r>
                        <a:rPr lang="en" sz="1400" dirty="0"/>
                        <a:t>   - Extensive metadata</a:t>
                      </a:r>
                      <a:endParaRPr sz="1400" dirty="0"/>
                    </a:p>
                  </a:txBody>
                  <a:tcPr marL="74963" marR="74963" marT="74963" marB="74963">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3F3F3"/>
                    </a:solidFill>
                  </a:tcPr>
                </a:tc>
                <a:tc>
                  <a:txBody>
                    <a:bodyPr/>
                    <a:lstStyle/>
                    <a:p>
                      <a:pPr marL="0" lvl="0" indent="0" algn="l" rtl="0">
                        <a:spcBef>
                          <a:spcPts val="0"/>
                        </a:spcBef>
                        <a:spcAft>
                          <a:spcPts val="0"/>
                        </a:spcAft>
                        <a:buNone/>
                      </a:pPr>
                      <a:r>
                        <a:rPr lang="en" sz="1600" dirty="0"/>
                        <a:t>- Optimized for web transmission</a:t>
                      </a:r>
                      <a:endParaRPr sz="1600" dirty="0"/>
                    </a:p>
                    <a:p>
                      <a:pPr marL="85725" lvl="0" indent="-85725" algn="l" rtl="0">
                        <a:spcBef>
                          <a:spcPts val="0"/>
                        </a:spcBef>
                        <a:spcAft>
                          <a:spcPts val="0"/>
                        </a:spcAft>
                        <a:buNone/>
                      </a:pPr>
                      <a:r>
                        <a:rPr lang="en" sz="1400" dirty="0"/>
                        <a:t>   - Adaptive quadtree tiling</a:t>
                      </a:r>
                      <a:endParaRPr sz="1400" dirty="0"/>
                    </a:p>
                    <a:p>
                      <a:pPr marL="85725" lvl="0" indent="-85725" algn="l" rtl="0">
                        <a:spcBef>
                          <a:spcPts val="0"/>
                        </a:spcBef>
                        <a:spcAft>
                          <a:spcPts val="0"/>
                        </a:spcAft>
                        <a:buNone/>
                      </a:pPr>
                      <a:r>
                        <a:rPr lang="en" sz="1400" dirty="0"/>
                        <a:t>   - Replacement and additive refinement</a:t>
                      </a:r>
                      <a:endParaRPr sz="1400" dirty="0"/>
                    </a:p>
                    <a:p>
                      <a:pPr marL="85725" lvl="0" indent="-85725" algn="l" rtl="0">
                        <a:spcBef>
                          <a:spcPts val="0"/>
                        </a:spcBef>
                        <a:spcAft>
                          <a:spcPts val="0"/>
                        </a:spcAft>
                        <a:buNone/>
                      </a:pPr>
                      <a:r>
                        <a:rPr lang="en" sz="1400" dirty="0"/>
                        <a:t>   - Draco mesh compression</a:t>
                      </a:r>
                      <a:endParaRPr sz="1400" dirty="0"/>
                    </a:p>
                    <a:p>
                      <a:pPr marL="85725" lvl="0" indent="-85725" algn="l" rtl="0">
                        <a:spcBef>
                          <a:spcPts val="0"/>
                        </a:spcBef>
                        <a:spcAft>
                          <a:spcPts val="0"/>
                        </a:spcAft>
                        <a:buNone/>
                      </a:pPr>
                      <a:r>
                        <a:rPr lang="en" sz="1400" dirty="0"/>
                        <a:t>   - Textures scaling</a:t>
                      </a:r>
                      <a:endParaRPr sz="1400" dirty="0"/>
                    </a:p>
                    <a:p>
                      <a:pPr marL="85725" lvl="0" indent="-85725" algn="l" rtl="0">
                        <a:spcBef>
                          <a:spcPts val="0"/>
                        </a:spcBef>
                        <a:spcAft>
                          <a:spcPts val="0"/>
                        </a:spcAft>
                        <a:buNone/>
                      </a:pPr>
                      <a:r>
                        <a:rPr lang="en" sz="1600" dirty="0"/>
                        <a:t>- Optimized for WebGL rendering</a:t>
                      </a:r>
                      <a:endParaRPr sz="1600" dirty="0"/>
                    </a:p>
                  </a:txBody>
                  <a:tcPr marL="74963" marR="74963" marT="74963" marB="74963">
                    <a:lnL w="9525" cap="flat" cmpd="sng" algn="ctr">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1203041">
                <a:tc>
                  <a:txBody>
                    <a:bodyPr/>
                    <a:lstStyle/>
                    <a:p>
                      <a:pPr marL="0" lvl="0" indent="0" algn="ctr" rtl="0">
                        <a:spcBef>
                          <a:spcPts val="0"/>
                        </a:spcBef>
                        <a:spcAft>
                          <a:spcPts val="0"/>
                        </a:spcAft>
                        <a:buNone/>
                      </a:pPr>
                      <a:r>
                        <a:rPr lang="en" sz="1600" b="1" dirty="0"/>
                        <a:t>Disadvantages</a:t>
                      </a:r>
                      <a:endParaRPr sz="1600" b="1" dirty="0"/>
                    </a:p>
                  </a:txBody>
                  <a:tcPr marL="74963" marR="74963" marT="74963" marB="74963" anchor="ctr">
                    <a:lnL w="9525" cap="flat" cmpd="sng">
                      <a:solidFill>
                        <a:srgbClr val="000000">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BFF"/>
                    </a:solidFill>
                  </a:tcPr>
                </a:tc>
                <a:tc>
                  <a:txBody>
                    <a:bodyPr/>
                    <a:lstStyle/>
                    <a:p>
                      <a:pPr marL="85725" lvl="0" indent="-85725" algn="l" rtl="0">
                        <a:spcBef>
                          <a:spcPts val="0"/>
                        </a:spcBef>
                        <a:spcAft>
                          <a:spcPts val="0"/>
                        </a:spcAft>
                        <a:buNone/>
                      </a:pPr>
                      <a:r>
                        <a:rPr lang="en" sz="1600" dirty="0"/>
                        <a:t>- No 3D transmission optimizations</a:t>
                      </a:r>
                      <a:endParaRPr sz="1600" dirty="0"/>
                    </a:p>
                    <a:p>
                      <a:pPr marL="85725" lvl="0" indent="-85725" algn="l" rtl="0">
                        <a:spcBef>
                          <a:spcPts val="0"/>
                        </a:spcBef>
                        <a:spcAft>
                          <a:spcPts val="0"/>
                        </a:spcAft>
                        <a:buNone/>
                      </a:pPr>
                      <a:r>
                        <a:rPr lang="en" sz="1600" dirty="0"/>
                        <a:t>- No WebGL optimization</a:t>
                      </a:r>
                      <a:endParaRPr sz="1600" dirty="0"/>
                    </a:p>
                    <a:p>
                      <a:pPr marL="85725" lvl="0" indent="-85725" algn="l" rtl="0">
                        <a:spcBef>
                          <a:spcPts val="0"/>
                        </a:spcBef>
                        <a:spcAft>
                          <a:spcPts val="0"/>
                        </a:spcAft>
                        <a:buNone/>
                      </a:pPr>
                      <a:r>
                        <a:rPr lang="en" sz="1600" dirty="0"/>
                        <a:t>- Few open source tools</a:t>
                      </a:r>
                      <a:endParaRPr sz="1600" dirty="0"/>
                    </a:p>
                  </a:txBody>
                  <a:tcPr marL="74963" marR="74963" marT="74963" marB="74963">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lvl="0" indent="-85725" algn="l" rtl="0">
                        <a:spcBef>
                          <a:spcPts val="0"/>
                        </a:spcBef>
                        <a:spcAft>
                          <a:spcPts val="0"/>
                        </a:spcAft>
                        <a:buNone/>
                      </a:pPr>
                      <a:r>
                        <a:rPr lang="en" sz="1600" dirty="0"/>
                        <a:t>- Only geospatial 3D models</a:t>
                      </a:r>
                      <a:endParaRPr sz="1600" dirty="0"/>
                    </a:p>
                    <a:p>
                      <a:pPr marL="85725" lvl="0" indent="-85725" algn="l" rtl="0">
                        <a:spcBef>
                          <a:spcPts val="0"/>
                        </a:spcBef>
                        <a:spcAft>
                          <a:spcPts val="0"/>
                        </a:spcAft>
                        <a:buNone/>
                      </a:pPr>
                      <a:r>
                        <a:rPr lang="en" sz="1400" dirty="0"/>
                        <a:t>   - No 2D data in the standard</a:t>
                      </a:r>
                      <a:endParaRPr sz="1400" dirty="0"/>
                    </a:p>
                    <a:p>
                      <a:pPr marL="85725" lvl="0" indent="-85725" algn="l" rtl="0">
                        <a:spcBef>
                          <a:spcPts val="0"/>
                        </a:spcBef>
                        <a:spcAft>
                          <a:spcPts val="0"/>
                        </a:spcAft>
                        <a:buNone/>
                      </a:pPr>
                      <a:r>
                        <a:rPr lang="en" sz="1400" dirty="0"/>
                        <a:t>   - No semantic layers in the standard</a:t>
                      </a:r>
                      <a:endParaRPr sz="1400" dirty="0"/>
                    </a:p>
                    <a:p>
                      <a:pPr marL="0" lvl="0" indent="0" algn="l" rtl="0">
                        <a:spcBef>
                          <a:spcPts val="0"/>
                        </a:spcBef>
                        <a:spcAft>
                          <a:spcPts val="0"/>
                        </a:spcAft>
                        <a:buNone/>
                      </a:pPr>
                      <a:endParaRPr sz="1600" dirty="0"/>
                    </a:p>
                  </a:txBody>
                  <a:tcPr marL="74963" marR="74963" marT="74963" marB="74963">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8B7E9BA1-4790-4B4D-9741-F57BED7EF23A}"/>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Experimental Plan: Comparison of CDB to 3D Tiles</a:t>
            </a:r>
            <a:endParaRPr dirty="0"/>
          </a:p>
          <a:p>
            <a:pPr marL="0" lvl="0" indent="0" algn="l" rtl="0">
              <a:spcBef>
                <a:spcPts val="0"/>
              </a:spcBef>
              <a:spcAft>
                <a:spcPts val="0"/>
              </a:spcAft>
              <a:buNone/>
            </a:pPr>
            <a:endParaRPr dirty="0"/>
          </a:p>
        </p:txBody>
      </p:sp>
      <p:sp>
        <p:nvSpPr>
          <p:cNvPr id="183" name="Google Shape;183;p20"/>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84" name="Google Shape;184;p20"/>
          <p:cNvSpPr txBox="1">
            <a:spLocks noGrp="1"/>
          </p:cNvSpPr>
          <p:nvPr>
            <p:ph type="body" idx="1"/>
          </p:nvPr>
        </p:nvSpPr>
        <p:spPr>
          <a:xfrm>
            <a:off x="311700" y="1152475"/>
            <a:ext cx="6140560" cy="3416400"/>
          </a:xfrm>
          <a:prstGeom prst="rect">
            <a:avLst/>
          </a:prstGeom>
        </p:spPr>
        <p:txBody>
          <a:bodyPr spcFirstLastPara="1" wrap="square" lIns="91425" tIns="91425" rIns="91425" bIns="91425" anchor="t" anchorCtr="0">
            <a:noAutofit/>
          </a:bodyPr>
          <a:lstStyle/>
          <a:p>
            <a:pPr marL="139700">
              <a:buSzPts val="1400"/>
              <a:buFont typeface="+mj-lt"/>
              <a:buAutoNum type="arabicPeriod"/>
            </a:pPr>
            <a:r>
              <a:rPr lang="en" dirty="0"/>
              <a:t>Converted city-scale meshes into both formats</a:t>
            </a:r>
            <a:endParaRPr dirty="0"/>
          </a:p>
          <a:p>
            <a:pPr marL="569913" lvl="1" indent="-228600">
              <a:spcBef>
                <a:spcPts val="600"/>
              </a:spcBef>
              <a:buChar char="■"/>
            </a:pPr>
            <a:r>
              <a:rPr lang="en" dirty="0"/>
              <a:t>Input data came in OBJ or CityGML formats</a:t>
            </a:r>
            <a:endParaRPr dirty="0"/>
          </a:p>
          <a:p>
            <a:pPr marL="569913" lvl="1" indent="-228600">
              <a:spcBef>
                <a:spcPts val="600"/>
              </a:spcBef>
              <a:buChar char="■"/>
            </a:pPr>
            <a:r>
              <a:rPr lang="en-US" dirty="0"/>
              <a:t>Mix of open source and commercial tools were required</a:t>
            </a:r>
            <a:endParaRPr dirty="0"/>
          </a:p>
          <a:p>
            <a:pPr marL="139700">
              <a:spcBef>
                <a:spcPts val="1200"/>
              </a:spcBef>
              <a:buSzPts val="1400"/>
              <a:buFont typeface="+mj-lt"/>
              <a:buAutoNum type="arabicPeriod"/>
            </a:pPr>
            <a:r>
              <a:rPr lang="en" dirty="0"/>
              <a:t>Used Cesium for 3D web visualization</a:t>
            </a:r>
            <a:endParaRPr dirty="0"/>
          </a:p>
          <a:p>
            <a:pPr marL="569913" lvl="1" indent="-203200">
              <a:spcBef>
                <a:spcPts val="600"/>
              </a:spcBef>
              <a:buFont typeface="Arial"/>
              <a:buChar char="■"/>
            </a:pPr>
            <a:r>
              <a:rPr lang="en-US" dirty="0"/>
              <a:t>3D Tiles is natively supported in Cesium</a:t>
            </a:r>
            <a:endParaRPr lang="en" dirty="0"/>
          </a:p>
          <a:p>
            <a:pPr marL="569913" lvl="1" indent="-203200">
              <a:spcBef>
                <a:spcPts val="600"/>
              </a:spcBef>
              <a:buChar char="■"/>
            </a:pPr>
            <a:r>
              <a:rPr lang="en" dirty="0"/>
              <a:t>Extended Cesium to support CDB </a:t>
            </a:r>
          </a:p>
          <a:p>
            <a:pPr marL="139700">
              <a:spcBef>
                <a:spcPts val="1200"/>
              </a:spcBef>
              <a:buSzPts val="1400"/>
              <a:buFont typeface="+mj-lt"/>
              <a:buAutoNum type="arabicPeriod"/>
            </a:pPr>
            <a:r>
              <a:rPr lang="en" dirty="0"/>
              <a:t>Evaluated performance of CDB and 3D Tiles </a:t>
            </a:r>
          </a:p>
          <a:p>
            <a:pPr marL="569913" lvl="1" indent="-203200">
              <a:spcBef>
                <a:spcPts val="600"/>
              </a:spcBef>
              <a:buChar char="■"/>
            </a:pPr>
            <a:r>
              <a:rPr lang="en" dirty="0"/>
              <a:t>Compared using several metrics</a:t>
            </a:r>
            <a:endParaRPr dirty="0"/>
          </a:p>
          <a:p>
            <a:pPr marL="457200" lvl="0" indent="0" algn="l" rtl="0">
              <a:spcBef>
                <a:spcPts val="1600"/>
              </a:spcBef>
              <a:spcAft>
                <a:spcPts val="1600"/>
              </a:spcAft>
              <a:buNone/>
            </a:pPr>
            <a:endParaRPr dirty="0"/>
          </a:p>
        </p:txBody>
      </p:sp>
      <p:pic>
        <p:nvPicPr>
          <p:cNvPr id="185" name="Google Shape;185;p20" descr="Introducing 3D Tiles | cesium.com"/>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7462247" y="1933460"/>
            <a:ext cx="1430100" cy="382557"/>
          </a:xfrm>
          <a:prstGeom prst="rect">
            <a:avLst/>
          </a:prstGeom>
          <a:noFill/>
          <a:ln>
            <a:noFill/>
          </a:ln>
        </p:spPr>
      </p:pic>
      <p:pic>
        <p:nvPicPr>
          <p:cNvPr id="186" name="Google Shape;186;p20" descr="CDB Formerly Common Database Standard"/>
          <p:cNvPicPr preferRelativeResize="0"/>
          <p:nvPr/>
        </p:nvPicPr>
        <p:blipFill>
          <a:blip r:embed="rId4">
            <a:alphaModFix/>
          </a:blip>
          <a:stretch>
            <a:fillRect/>
          </a:stretch>
        </p:blipFill>
        <p:spPr>
          <a:xfrm>
            <a:off x="6276372" y="1774510"/>
            <a:ext cx="780300" cy="700450"/>
          </a:xfrm>
          <a:prstGeom prst="rect">
            <a:avLst/>
          </a:prstGeom>
          <a:noFill/>
          <a:ln>
            <a:noFill/>
          </a:ln>
        </p:spPr>
      </p:pic>
      <p:sp>
        <p:nvSpPr>
          <p:cNvPr id="187" name="Google Shape;187;p20"/>
          <p:cNvSpPr txBox="1"/>
          <p:nvPr/>
        </p:nvSpPr>
        <p:spPr>
          <a:xfrm>
            <a:off x="6995022" y="1973985"/>
            <a:ext cx="431700" cy="30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a:t>vs.</a:t>
            </a:r>
            <a:endParaRPr/>
          </a:p>
        </p:txBody>
      </p:sp>
      <p:pic>
        <p:nvPicPr>
          <p:cNvPr id="188" name="Google Shape;188;p20"/>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6566549" y="2672763"/>
            <a:ext cx="2265750" cy="1584751"/>
          </a:xfrm>
          <a:prstGeom prst="rect">
            <a:avLst/>
          </a:prstGeom>
          <a:noFill/>
          <a:ln>
            <a:noFill/>
          </a:ln>
        </p:spPr>
      </p:pic>
      <p:sp>
        <p:nvSpPr>
          <p:cNvPr id="2" name="Footer Placeholder 1">
            <a:extLst>
              <a:ext uri="{FF2B5EF4-FFF2-40B4-BE49-F238E27FC236}">
                <a16:creationId xmlns:a16="http://schemas.microsoft.com/office/drawing/2014/main" id="{4CDC99F8-901C-43A7-8FFD-AE70FC220F39}"/>
              </a:ext>
            </a:extLst>
          </p:cNvPr>
          <p:cNvSpPr>
            <a:spLocks noGrp="1"/>
          </p:cNvSpPr>
          <p:nvPr>
            <p:ph type="ftr" sz="quarter" idx="13"/>
          </p:nvPr>
        </p:nvSpPr>
        <p:spPr/>
        <p:txBody>
          <a:bodyPr/>
          <a:lstStyle/>
          <a:p>
            <a:r>
              <a:rPr lang="en-US" dirty="0"/>
              <a:t>P3DL 2020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Sets</a:t>
            </a:r>
            <a:endParaRPr/>
          </a:p>
        </p:txBody>
      </p:sp>
      <p:sp>
        <p:nvSpPr>
          <p:cNvPr id="194" name="Google Shape;194;p21"/>
          <p:cNvSpPr txBox="1">
            <a:spLocks noGrp="1"/>
          </p:cNvSpPr>
          <p:nvPr>
            <p:ph type="body" idx="1"/>
          </p:nvPr>
        </p:nvSpPr>
        <p:spPr>
          <a:xfrm>
            <a:off x="311700" y="1152475"/>
            <a:ext cx="5733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Jacksonville, FL (from CORE3D)</a:t>
            </a:r>
            <a:endParaRPr/>
          </a:p>
          <a:p>
            <a:pPr marL="914400" lvl="1" indent="-317500" algn="l" rtl="0">
              <a:lnSpc>
                <a:spcPct val="100000"/>
              </a:lnSpc>
              <a:spcBef>
                <a:spcPts val="0"/>
              </a:spcBef>
              <a:spcAft>
                <a:spcPts val="0"/>
              </a:spcAft>
              <a:buSzPts val="1400"/>
              <a:buChar char="○"/>
            </a:pPr>
            <a:r>
              <a:rPr lang="en"/>
              <a:t>Produced by Kitware on IARPA CORE3D</a:t>
            </a:r>
            <a:endParaRPr/>
          </a:p>
          <a:p>
            <a:pPr marL="914400" lvl="1" indent="-317500" algn="l" rtl="0">
              <a:lnSpc>
                <a:spcPct val="100000"/>
              </a:lnSpc>
              <a:spcBef>
                <a:spcPts val="0"/>
              </a:spcBef>
              <a:spcAft>
                <a:spcPts val="0"/>
              </a:spcAft>
              <a:buSzPts val="1400"/>
              <a:buChar char="○"/>
            </a:pPr>
            <a:r>
              <a:rPr lang="en"/>
              <a:t>82 buildings in OBJ format</a:t>
            </a:r>
            <a:endParaRPr/>
          </a:p>
          <a:p>
            <a:pPr marL="914400" lvl="1" indent="-317500" algn="l" rtl="0">
              <a:lnSpc>
                <a:spcPct val="100000"/>
              </a:lnSpc>
              <a:spcBef>
                <a:spcPts val="0"/>
              </a:spcBef>
              <a:spcAft>
                <a:spcPts val="0"/>
              </a:spcAft>
              <a:buSzPts val="1400"/>
              <a:buChar char="○"/>
            </a:pPr>
            <a:r>
              <a:rPr lang="en"/>
              <a:t>Contains texture (in PNG format)</a:t>
            </a:r>
            <a:endParaRPr/>
          </a:p>
          <a:p>
            <a:pPr marL="914400" lvl="1" indent="-317500" algn="l" rtl="0">
              <a:lnSpc>
                <a:spcPct val="100000"/>
              </a:lnSpc>
              <a:spcBef>
                <a:spcPts val="0"/>
              </a:spcBef>
              <a:spcAft>
                <a:spcPts val="0"/>
              </a:spcAft>
              <a:buSzPts val="1400"/>
              <a:buChar char="○"/>
            </a:pPr>
            <a:r>
              <a:rPr lang="en"/>
              <a:t>82MB</a:t>
            </a:r>
            <a:endParaRPr/>
          </a:p>
          <a:p>
            <a:pPr marL="457200" lvl="0" indent="-342900" algn="l" rtl="0">
              <a:lnSpc>
                <a:spcPct val="100000"/>
              </a:lnSpc>
              <a:spcBef>
                <a:spcPts val="0"/>
              </a:spcBef>
              <a:spcAft>
                <a:spcPts val="0"/>
              </a:spcAft>
              <a:buSzPts val="1800"/>
              <a:buChar char="●"/>
            </a:pPr>
            <a:r>
              <a:rPr lang="en"/>
              <a:t>New York City</a:t>
            </a:r>
            <a:endParaRPr/>
          </a:p>
          <a:p>
            <a:pPr marL="914400" lvl="1" indent="-317500" algn="l" rtl="0">
              <a:lnSpc>
                <a:spcPct val="100000"/>
              </a:lnSpc>
              <a:spcBef>
                <a:spcPts val="0"/>
              </a:spcBef>
              <a:spcAft>
                <a:spcPts val="0"/>
              </a:spcAft>
              <a:buSzPts val="1400"/>
              <a:buChar char="○"/>
            </a:pPr>
            <a:r>
              <a:rPr lang="en" u="sng">
                <a:solidFill>
                  <a:srgbClr val="1155CC"/>
                </a:solidFill>
                <a:highlight>
                  <a:srgbClr val="FFFFFF"/>
                </a:highlight>
                <a:hlinkClick r:id="rId3"/>
              </a:rPr>
              <a:t>NYC 3-D Building Model</a:t>
            </a:r>
            <a:endParaRPr/>
          </a:p>
          <a:p>
            <a:pPr marL="914400" lvl="1" indent="-317500" algn="l" rtl="0">
              <a:lnSpc>
                <a:spcPct val="100000"/>
              </a:lnSpc>
              <a:spcBef>
                <a:spcPts val="0"/>
              </a:spcBef>
              <a:spcAft>
                <a:spcPts val="0"/>
              </a:spcAft>
              <a:buSzPts val="1400"/>
              <a:buChar char="○"/>
            </a:pPr>
            <a:r>
              <a:rPr lang="en"/>
              <a:t>19404 buildings in CityGML format</a:t>
            </a:r>
            <a:endParaRPr/>
          </a:p>
          <a:p>
            <a:pPr marL="914400" lvl="1" indent="-317500" algn="l" rtl="0">
              <a:lnSpc>
                <a:spcPct val="100000"/>
              </a:lnSpc>
              <a:spcBef>
                <a:spcPts val="0"/>
              </a:spcBef>
              <a:spcAft>
                <a:spcPts val="0"/>
              </a:spcAft>
              <a:buSzPts val="1400"/>
              <a:buChar char="○"/>
            </a:pPr>
            <a:r>
              <a:rPr lang="en"/>
              <a:t>No texture </a:t>
            </a:r>
            <a:endParaRPr/>
          </a:p>
          <a:p>
            <a:pPr marL="914400" lvl="1" indent="-317500" algn="l" rtl="0">
              <a:lnSpc>
                <a:spcPct val="100000"/>
              </a:lnSpc>
              <a:spcBef>
                <a:spcPts val="0"/>
              </a:spcBef>
              <a:spcAft>
                <a:spcPts val="0"/>
              </a:spcAft>
              <a:buSzPts val="1400"/>
              <a:buChar char="○"/>
            </a:pPr>
            <a:r>
              <a:rPr lang="en"/>
              <a:t>267 MB</a:t>
            </a:r>
            <a:endParaRPr/>
          </a:p>
          <a:p>
            <a:pPr marL="457200" lvl="0" indent="-342900" algn="l" rtl="0">
              <a:lnSpc>
                <a:spcPct val="100000"/>
              </a:lnSpc>
              <a:spcBef>
                <a:spcPts val="0"/>
              </a:spcBef>
              <a:spcAft>
                <a:spcPts val="0"/>
              </a:spcAft>
              <a:buSzPts val="1800"/>
              <a:buChar char="●"/>
            </a:pPr>
            <a:r>
              <a:rPr lang="en"/>
              <a:t>Berlin</a:t>
            </a:r>
            <a:endParaRPr/>
          </a:p>
          <a:p>
            <a:pPr marL="914400" lvl="1" indent="-317500" algn="l" rtl="0">
              <a:lnSpc>
                <a:spcPct val="100000"/>
              </a:lnSpc>
              <a:spcBef>
                <a:spcPts val="0"/>
              </a:spcBef>
              <a:spcAft>
                <a:spcPts val="0"/>
              </a:spcAft>
              <a:buSzPts val="1400"/>
              <a:buChar char="○"/>
            </a:pPr>
            <a:r>
              <a:rPr lang="en" u="sng">
                <a:solidFill>
                  <a:srgbClr val="1155CC"/>
                </a:solidFill>
                <a:highlight>
                  <a:srgbClr val="FFFFFF"/>
                </a:highlight>
                <a:hlinkClick r:id="rId4"/>
              </a:rPr>
              <a:t>Berlin-3D</a:t>
            </a:r>
            <a:endParaRPr/>
          </a:p>
          <a:p>
            <a:pPr marL="914400" lvl="1" indent="-317500" algn="l" rtl="0">
              <a:lnSpc>
                <a:spcPct val="100000"/>
              </a:lnSpc>
              <a:spcBef>
                <a:spcPts val="0"/>
              </a:spcBef>
              <a:spcAft>
                <a:spcPts val="0"/>
              </a:spcAft>
              <a:buSzPts val="1400"/>
              <a:buChar char="○"/>
            </a:pPr>
            <a:r>
              <a:rPr lang="en"/>
              <a:t>22805 buildings in CityGML format with </a:t>
            </a:r>
            <a:endParaRPr/>
          </a:p>
          <a:p>
            <a:pPr marL="914400" lvl="1" indent="-317500" algn="l" rtl="0">
              <a:lnSpc>
                <a:spcPct val="100000"/>
              </a:lnSpc>
              <a:spcBef>
                <a:spcPts val="0"/>
              </a:spcBef>
              <a:spcAft>
                <a:spcPts val="0"/>
              </a:spcAft>
              <a:buSzPts val="1400"/>
              <a:buChar char="○"/>
            </a:pPr>
            <a:r>
              <a:rPr lang="en"/>
              <a:t>Contains texture (in JPG format)</a:t>
            </a:r>
            <a:endParaRPr/>
          </a:p>
          <a:p>
            <a:pPr marL="914400" lvl="1" indent="-317500" algn="l" rtl="0">
              <a:lnSpc>
                <a:spcPct val="100000"/>
              </a:lnSpc>
              <a:spcBef>
                <a:spcPts val="0"/>
              </a:spcBef>
              <a:spcAft>
                <a:spcPts val="0"/>
              </a:spcAft>
              <a:buSzPts val="1400"/>
              <a:buChar char="○"/>
            </a:pPr>
            <a:r>
              <a:rPr lang="en"/>
              <a:t>891 MB for geometry and 4.4 GB for texture</a:t>
            </a:r>
            <a:endParaRPr/>
          </a:p>
        </p:txBody>
      </p:sp>
      <p:sp>
        <p:nvSpPr>
          <p:cNvPr id="195" name="Google Shape;195;p21"/>
          <p:cNvSpPr txBox="1">
            <a:spLocks noGrp="1"/>
          </p:cNvSpPr>
          <p:nvPr>
            <p:ph type="sldNum" idx="12"/>
          </p:nvPr>
        </p:nvSpPr>
        <p:spPr>
          <a:xfrm>
            <a:off x="7750000" y="4801249"/>
            <a:ext cx="5487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96" name="Google Shape;196;p21"/>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5292164" y="981475"/>
            <a:ext cx="2008450" cy="1210225"/>
          </a:xfrm>
          <a:prstGeom prst="rect">
            <a:avLst/>
          </a:prstGeom>
          <a:noFill/>
          <a:ln>
            <a:noFill/>
          </a:ln>
        </p:spPr>
      </p:pic>
      <p:pic>
        <p:nvPicPr>
          <p:cNvPr id="197" name="Google Shape;197;p21"/>
          <p:cNvPicPr preferRelativeResize="0"/>
          <p:nvPr/>
        </p:nvPicPr>
        <p:blipFill>
          <a:blip r:embed="rId6">
            <a:alphaModFix/>
          </a:blip>
          <a:stretch>
            <a:fillRect/>
          </a:stretch>
        </p:blipFill>
        <p:spPr>
          <a:xfrm>
            <a:off x="4285513" y="2268950"/>
            <a:ext cx="3015124" cy="947045"/>
          </a:xfrm>
          <a:prstGeom prst="rect">
            <a:avLst/>
          </a:prstGeom>
          <a:noFill/>
          <a:ln>
            <a:noFill/>
          </a:ln>
        </p:spPr>
      </p:pic>
      <p:pic>
        <p:nvPicPr>
          <p:cNvPr id="198" name="Google Shape;198;p21"/>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5015800" y="3293250"/>
            <a:ext cx="2298775" cy="1309900"/>
          </a:xfrm>
          <a:prstGeom prst="rect">
            <a:avLst/>
          </a:prstGeom>
          <a:noFill/>
          <a:ln>
            <a:noFill/>
          </a:ln>
        </p:spPr>
      </p:pic>
      <p:sp>
        <p:nvSpPr>
          <p:cNvPr id="199" name="Google Shape;199;p21"/>
          <p:cNvSpPr txBox="1"/>
          <p:nvPr/>
        </p:nvSpPr>
        <p:spPr>
          <a:xfrm>
            <a:off x="4322675" y="2302150"/>
            <a:ext cx="1202400" cy="222000"/>
          </a:xfrm>
          <a:prstGeom prst="rect">
            <a:avLst/>
          </a:prstGeom>
          <a:noFill/>
          <a:ln>
            <a:noFill/>
          </a:ln>
        </p:spPr>
        <p:txBody>
          <a:bodyPr spcFirstLastPara="1" wrap="square" lIns="18275" tIns="0" rIns="0" bIns="0" anchor="t" anchorCtr="0">
            <a:noAutofit/>
          </a:bodyPr>
          <a:lstStyle/>
          <a:p>
            <a:pPr marL="0" lvl="0" indent="0" algn="l" rtl="0">
              <a:spcBef>
                <a:spcPts val="0"/>
              </a:spcBef>
              <a:spcAft>
                <a:spcPts val="0"/>
              </a:spcAft>
              <a:buNone/>
            </a:pPr>
            <a:r>
              <a:rPr lang="en">
                <a:solidFill>
                  <a:srgbClr val="FFFFFF"/>
                </a:solidFill>
              </a:rPr>
              <a:t>New York City</a:t>
            </a:r>
            <a:endParaRPr>
              <a:solidFill>
                <a:srgbClr val="FFFFFF"/>
              </a:solidFill>
            </a:endParaRPr>
          </a:p>
        </p:txBody>
      </p:sp>
      <p:sp>
        <p:nvSpPr>
          <p:cNvPr id="200" name="Google Shape;200;p21"/>
          <p:cNvSpPr txBox="1"/>
          <p:nvPr/>
        </p:nvSpPr>
        <p:spPr>
          <a:xfrm>
            <a:off x="5037450" y="3293250"/>
            <a:ext cx="1202400" cy="222000"/>
          </a:xfrm>
          <a:prstGeom prst="rect">
            <a:avLst/>
          </a:prstGeom>
          <a:noFill/>
          <a:ln>
            <a:noFill/>
          </a:ln>
        </p:spPr>
        <p:txBody>
          <a:bodyPr spcFirstLastPara="1" wrap="square" lIns="18275" tIns="0" rIns="0" bIns="0" anchor="t" anchorCtr="0">
            <a:noAutofit/>
          </a:bodyPr>
          <a:lstStyle/>
          <a:p>
            <a:pPr marL="0" lvl="0" indent="0" algn="l" rtl="0">
              <a:spcBef>
                <a:spcPts val="0"/>
              </a:spcBef>
              <a:spcAft>
                <a:spcPts val="0"/>
              </a:spcAft>
              <a:buNone/>
            </a:pPr>
            <a:r>
              <a:rPr lang="en">
                <a:solidFill>
                  <a:srgbClr val="FFFFFF"/>
                </a:solidFill>
              </a:rPr>
              <a:t>Berlin</a:t>
            </a:r>
            <a:endParaRPr>
              <a:solidFill>
                <a:srgbClr val="FFFFFF"/>
              </a:solidFill>
            </a:endParaRPr>
          </a:p>
        </p:txBody>
      </p:sp>
      <p:sp>
        <p:nvSpPr>
          <p:cNvPr id="201" name="Google Shape;201;p21"/>
          <p:cNvSpPr txBox="1"/>
          <p:nvPr/>
        </p:nvSpPr>
        <p:spPr>
          <a:xfrm>
            <a:off x="5292175" y="981475"/>
            <a:ext cx="1202400" cy="222000"/>
          </a:xfrm>
          <a:prstGeom prst="rect">
            <a:avLst/>
          </a:prstGeom>
          <a:noFill/>
          <a:ln>
            <a:noFill/>
          </a:ln>
        </p:spPr>
        <p:txBody>
          <a:bodyPr spcFirstLastPara="1" wrap="square" lIns="18275" tIns="0" rIns="0" bIns="0" anchor="t" anchorCtr="0">
            <a:noAutofit/>
          </a:bodyPr>
          <a:lstStyle/>
          <a:p>
            <a:pPr marL="0" lvl="0" indent="0" algn="l" rtl="0">
              <a:spcBef>
                <a:spcPts val="0"/>
              </a:spcBef>
              <a:spcAft>
                <a:spcPts val="0"/>
              </a:spcAft>
              <a:buNone/>
            </a:pPr>
            <a:r>
              <a:rPr lang="en">
                <a:solidFill>
                  <a:srgbClr val="FFFFFF"/>
                </a:solidFill>
              </a:rPr>
              <a:t>Jacksonville</a:t>
            </a:r>
            <a:endParaRPr>
              <a:solidFill>
                <a:srgbClr val="FFFFFF"/>
              </a:solidFill>
            </a:endParaRPr>
          </a:p>
        </p:txBody>
      </p:sp>
      <p:pic>
        <p:nvPicPr>
          <p:cNvPr id="202" name="Google Shape;202;p21"/>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7399600" y="3293250"/>
            <a:ext cx="1625901" cy="1309900"/>
          </a:xfrm>
          <a:prstGeom prst="rect">
            <a:avLst/>
          </a:prstGeom>
          <a:noFill/>
          <a:ln>
            <a:noFill/>
          </a:ln>
        </p:spPr>
      </p:pic>
      <p:pic>
        <p:nvPicPr>
          <p:cNvPr id="203" name="Google Shape;203;p21"/>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7413388" y="2268950"/>
            <a:ext cx="1598324" cy="947050"/>
          </a:xfrm>
          <a:prstGeom prst="rect">
            <a:avLst/>
          </a:prstGeom>
          <a:noFill/>
          <a:ln>
            <a:noFill/>
          </a:ln>
        </p:spPr>
      </p:pic>
      <p:pic>
        <p:nvPicPr>
          <p:cNvPr id="204" name="Google Shape;204;p21"/>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7413400" y="981475"/>
            <a:ext cx="1598301" cy="1210226"/>
          </a:xfrm>
          <a:prstGeom prst="rect">
            <a:avLst/>
          </a:prstGeom>
          <a:noFill/>
          <a:ln>
            <a:noFill/>
          </a:ln>
        </p:spPr>
      </p:pic>
      <p:sp>
        <p:nvSpPr>
          <p:cNvPr id="2" name="Footer Placeholder 1">
            <a:extLst>
              <a:ext uri="{FF2B5EF4-FFF2-40B4-BE49-F238E27FC236}">
                <a16:creationId xmlns:a16="http://schemas.microsoft.com/office/drawing/2014/main" id="{9DCA67FC-EE84-471C-841E-2A57AEF3C374}"/>
              </a:ext>
            </a:extLst>
          </p:cNvPr>
          <p:cNvSpPr>
            <a:spLocks noGrp="1"/>
          </p:cNvSpPr>
          <p:nvPr>
            <p:ph type="ftr" sz="quarter" idx="13"/>
          </p:nvPr>
        </p:nvSpPr>
        <p:spPr/>
        <p:txBody>
          <a:bodyPr/>
          <a:lstStyle/>
          <a:p>
            <a:r>
              <a:rPr lang="en-US"/>
              <a:t>P3DL 2020</a:t>
            </a:r>
            <a:endParaRPr lang="en-US" dirty="0"/>
          </a:p>
        </p:txBody>
      </p:sp>
    </p:spTree>
  </p:cSld>
  <p:clrMapOvr>
    <a:masterClrMapping/>
  </p:clrMapOvr>
</p:sld>
</file>

<file path=ppt/theme/theme1.xml><?xml version="1.0" encoding="utf-8"?>
<a:theme xmlns:a="http://schemas.openxmlformats.org/drawingml/2006/main" name="Kitware Slides 16:9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TotalTime>
  <Words>1982</Words>
  <Application>Microsoft Office PowerPoint</Application>
  <PresentationFormat>On-screen Show (16:9)</PresentationFormat>
  <Paragraphs>413</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Lato</vt:lpstr>
      <vt:lpstr>Kitware Slides 16:9 Light</vt:lpstr>
      <vt:lpstr>Geospatial 3D Model Conversion and Transmission A Comparison of Open Standards and Software</vt:lpstr>
      <vt:lpstr>Motivation</vt:lpstr>
      <vt:lpstr>Agenda</vt:lpstr>
      <vt:lpstr>Open Standard ≠ Open Source Software</vt:lpstr>
      <vt:lpstr>Open Standards for 3D Geospatial Meshes</vt:lpstr>
      <vt:lpstr>Open Source Software (OSS) Availablity</vt:lpstr>
      <vt:lpstr>Standards Comparison</vt:lpstr>
      <vt:lpstr>Experimental Plan: Comparison of CDB to 3D Tiles </vt:lpstr>
      <vt:lpstr>Data Sets</vt:lpstr>
      <vt:lpstr>Data Conversion</vt:lpstr>
      <vt:lpstr>Conversion to 3D Tiles</vt:lpstr>
      <vt:lpstr>Conversion to CDB</vt:lpstr>
      <vt:lpstr>Tiling Strategies</vt:lpstr>
      <vt:lpstr>3D Streaming to a Web Client</vt:lpstr>
      <vt:lpstr>Sending CDB to the Client</vt:lpstr>
      <vt:lpstr>Evaluation Metrics</vt:lpstr>
      <vt:lpstr>Evaluation Results</vt:lpstr>
      <vt:lpstr>Conclusions</vt:lpstr>
      <vt:lpstr>Point Clouds to Mesh Related Open Source Projects</vt:lpstr>
      <vt:lpstr>Future Work - Proposed Phase II Plan</vt:lpstr>
      <vt:lpstr>Thank You</vt:lpstr>
      <vt:lpstr>Backup Material</vt:lpstr>
      <vt:lpstr>Open Geospatial Consortium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Danesfield Courier</dc:title>
  <cp:lastModifiedBy>Matt Leotta</cp:lastModifiedBy>
  <cp:revision>40</cp:revision>
  <dcterms:modified xsi:type="dcterms:W3CDTF">2020-08-05T19:27:25Z</dcterms:modified>
</cp:coreProperties>
</file>