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74" r:id="rId6"/>
    <p:sldId id="259" r:id="rId7"/>
    <p:sldId id="260" r:id="rId8"/>
    <p:sldId id="261" r:id="rId9"/>
    <p:sldId id="268" r:id="rId10"/>
    <p:sldId id="269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66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88256" autoAdjust="0"/>
  </p:normalViewPr>
  <p:slideViewPr>
    <p:cSldViewPr snapToGrid="0">
      <p:cViewPr varScale="1">
        <p:scale>
          <a:sx n="115" d="100"/>
          <a:sy n="115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407FF-4A64-4BE1-9CC8-D704F906C41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C485-64EC-4049-9B93-F5C6F117E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C485-64EC-4049-9B93-F5C6F117E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order minimized by horizontal plane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order minimized by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C485-64EC-4049-9B93-F5C6F117E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C485-64EC-4049-9B93-F5C6F117E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C485-64EC-4049-9B93-F5C6F117E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8229600" cy="2387600"/>
          </a:xfrm>
        </p:spPr>
        <p:txBody>
          <a:bodyPr anchor="ctr">
            <a:normAutofit/>
          </a:bodyPr>
          <a:lstStyle>
            <a:lvl1pPr algn="l">
              <a:defRPr sz="4800" cap="none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8229600" cy="203911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E2F-F08C-4260-9320-4B3B4A5E2CA0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2D2B-63CC-4A35-9F9B-5D858BA91EA4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E2F-F08C-4260-9320-4B3B4A5E2CA0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3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424732"/>
          </a:xfrm>
        </p:spPr>
        <p:txBody>
          <a:bodyPr wrap="square" lIns="274320" rIns="274320" anchor="t">
            <a:sp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1743-6EAD-43F4-B81F-ABB3C2979FD8}" type="datetime1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105A-0153-4760-9732-6B1BC8AC19BE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371D-A541-41DB-8F26-151903C05AE4}" type="datetime1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28B-A5FE-4EEF-B6C8-C4D57F56DD87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2D2B-63CC-4A35-9F9B-5D858BA91EA4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424732"/>
          </a:xfrm>
        </p:spPr>
        <p:txBody>
          <a:bodyPr anchor="t">
            <a:sp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1743-6EAD-43F4-B81F-ABB3C2979FD8}" type="datetime1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105A-0153-4760-9732-6B1BC8AC19BE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DDFA-3276-44F3-BC45-1CAE29D4A563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17AE-35C3-4829-B5AF-B31437EFEA95}" type="datetime1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371D-A541-41DB-8F26-151903C05AE4}" type="datetime1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A37D-EEBB-4867-BF9A-A5B27DD6EBCD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B6C-847B-4143-BDC9-22F668FCE344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28B-A5FE-4EEF-B6C8-C4D57F56DD87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UNCLASSIFIED</a:t>
            </a:r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56A4-B530-4E01-B18F-2349F2963844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27432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5642-F024-4F16-A9FD-7A143601D0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UNCLASSIFIED</a:t>
            </a:r>
            <a:endParaRPr lang="en-US" sz="1400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643989"/>
            <a:ext cx="2888457" cy="121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UNCLASSIFIED</a:t>
            </a:r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56A4-B530-4E01-B18F-2349F2963844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27432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5642-F024-4F16-A9FD-7A143601D0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UNCLASSIFIED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920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Seamless Merging of Topographic and Bathymetric </a:t>
            </a:r>
            <a:r>
              <a:rPr lang="en-US" dirty="0"/>
              <a:t>P</a:t>
            </a:r>
            <a:r>
              <a:rPr lang="en-US" dirty="0" smtClean="0"/>
              <a:t>oint </a:t>
            </a:r>
            <a:r>
              <a:rPr lang="en-US" dirty="0"/>
              <a:t>C</a:t>
            </a:r>
            <a:r>
              <a:rPr lang="en-US" dirty="0" smtClean="0"/>
              <a:t>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Presenter: John </a:t>
            </a:r>
            <a:r>
              <a:rPr lang="en-US" dirty="0" smtClean="0"/>
              <a:t>Morgan</a:t>
            </a:r>
          </a:p>
          <a:p>
            <a:r>
              <a:rPr lang="en-US" dirty="0"/>
              <a:t>PSU/ARL Geospatial Intelligence </a:t>
            </a:r>
            <a:r>
              <a:rPr lang="en-US" dirty="0" smtClean="0"/>
              <a:t>Department</a:t>
            </a:r>
            <a:endParaRPr lang="en-US" dirty="0" smtClean="0"/>
          </a:p>
          <a:p>
            <a:r>
              <a:rPr lang="en-US" dirty="0" smtClean="0"/>
              <a:t>NGA </a:t>
            </a:r>
            <a:r>
              <a:rPr lang="en-US" dirty="0"/>
              <a:t>PI: Tom </a:t>
            </a:r>
            <a:r>
              <a:rPr lang="en-US" dirty="0" smtClean="0"/>
              <a:t>Creel</a:t>
            </a:r>
          </a:p>
          <a:p>
            <a:r>
              <a:rPr lang="en-US" dirty="0" smtClean="0"/>
              <a:t>Tech GPOC: </a:t>
            </a:r>
            <a:r>
              <a:rPr lang="en-US" dirty="0" err="1" smtClean="0"/>
              <a:t>Emanuelle</a:t>
            </a:r>
            <a:r>
              <a:rPr lang="en-US" dirty="0" smtClean="0"/>
              <a:t> </a:t>
            </a:r>
            <a:r>
              <a:rPr lang="en-US" dirty="0"/>
              <a:t>Feliciano</a:t>
            </a:r>
          </a:p>
          <a:p>
            <a:r>
              <a:rPr lang="en-US" b="1" dirty="0" smtClean="0"/>
              <a:t>August 12,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48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28" y="2291534"/>
            <a:ext cx="5572125" cy="1533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84802" y="3058266"/>
            <a:ext cx="55778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1472" y="1943841"/>
            <a:ext cx="27432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1 Tidal Day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10994" y="2315311"/>
            <a:ext cx="27432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88746" y="3093205"/>
            <a:ext cx="0" cy="71323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5512" y="4525003"/>
            <a:ext cx="22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Vertical misalignment</a:t>
            </a:r>
            <a:endParaRPr lang="en-US" dirty="0"/>
          </a:p>
        </p:txBody>
      </p:sp>
      <p:cxnSp>
        <p:nvCxnSpPr>
          <p:cNvPr id="11" name="Curved Connector 10"/>
          <p:cNvCxnSpPr>
            <a:endCxn id="10" idx="0"/>
          </p:cNvCxnSpPr>
          <p:nvPr/>
        </p:nvCxnSpPr>
        <p:spPr>
          <a:xfrm>
            <a:off x="2562225" y="3438525"/>
            <a:ext cx="2009776" cy="1086478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81359" y="3839316"/>
            <a:ext cx="557784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/>
              <a:t>Bathymetry measured as water depth will have a vertical </a:t>
            </a:r>
            <a:br>
              <a:rPr lang="en-US" dirty="0"/>
            </a:br>
            <a:r>
              <a:rPr lang="en-US" dirty="0"/>
              <a:t>misalignment because the water depth changes with the </a:t>
            </a:r>
            <a:r>
              <a:rPr lang="en-US" dirty="0" smtClean="0"/>
              <a:t>tide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733" y="2865578"/>
            <a:ext cx="164961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NAVD88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229" y="2334559"/>
            <a:ext cx="15108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Water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801" y="3658534"/>
            <a:ext cx="15108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MLLW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/>
              <a:t>To correct for vertical misalignment</a:t>
            </a:r>
            <a:r>
              <a:rPr lang="en-US" dirty="0" smtClean="0"/>
              <a:t>, a vertical</a:t>
            </a:r>
            <a:br>
              <a:rPr lang="en-US" dirty="0" smtClean="0"/>
            </a:br>
            <a:r>
              <a:rPr lang="en-US" dirty="0" smtClean="0"/>
              <a:t>translation is added to the measurement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8616" y="1920240"/>
                <a:ext cx="7866769" cy="789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6" y="1920240"/>
                <a:ext cx="7866769" cy="789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90999" y="2039303"/>
            <a:ext cx="628651" cy="4191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675" y="3502152"/>
                <a:ext cx="8229600" cy="85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: vertical translation for each point cloud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Translation is optional; if disabled for dataset k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3502152"/>
                <a:ext cx="8229600" cy="853695"/>
              </a:xfrm>
              <a:prstGeom prst="rect">
                <a:avLst/>
              </a:prstGeom>
              <a:blipFill>
                <a:blip r:embed="rId3"/>
                <a:stretch>
                  <a:fillRect l="-444" t="-42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0675" y="2039303"/>
            <a:ext cx="152400" cy="4191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 smtClean="0"/>
              <a:t>Datasets that do not overlap are aligned by shifting up</a:t>
            </a:r>
            <a:br>
              <a:rPr lang="en-US" dirty="0" smtClean="0"/>
            </a:br>
            <a:r>
              <a:rPr lang="en-US" dirty="0" smtClean="0"/>
              <a:t>or down so as to fill the gap as smoothly as possible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0" y="2971800"/>
            <a:ext cx="4572000" cy="1280160"/>
            <a:chOff x="457200" y="2834640"/>
            <a:chExt cx="4572000" cy="12801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834640"/>
              <a:ext cx="1828800" cy="6400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200400" y="3474720"/>
              <a:ext cx="1828800" cy="64008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6000" y="3474720"/>
              <a:ext cx="9144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0" y="4572000"/>
            <a:ext cx="4572000" cy="1600200"/>
            <a:chOff x="457200" y="4526280"/>
            <a:chExt cx="4572000" cy="1600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4526280"/>
              <a:ext cx="1828800" cy="6400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0400" y="5486400"/>
              <a:ext cx="1828800" cy="64008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6000" y="5166360"/>
              <a:ext cx="914400" cy="32004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0" y="1691640"/>
            <a:ext cx="4572000" cy="960120"/>
            <a:chOff x="2286000" y="1143000"/>
            <a:chExt cx="4572000" cy="9601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86000" y="1143000"/>
              <a:ext cx="1828800" cy="6400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1463040"/>
              <a:ext cx="1828800" cy="64008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943600" y="1463040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76950" y="1371600"/>
                  <a:ext cx="6302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50" y="1371600"/>
                  <a:ext cx="63023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767" r="-873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457200" y="2926080"/>
            <a:ext cx="182880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Cambria Math" panose="02040503050406030204" pitchFamily="18" charset="0"/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order: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Minimizes distance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between datasets</a:t>
            </a:r>
            <a:endParaRPr lang="en-US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617720"/>
            <a:ext cx="1828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Cambria Math" panose="02040503050406030204" pitchFamily="18" charset="0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order: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Maintains linear trends</a:t>
            </a:r>
            <a:endParaRPr lang="en-US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00" y="2781471"/>
            <a:ext cx="3200000" cy="274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371600"/>
            <a:ext cx="2584928" cy="4572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2584928" cy="457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</a:t>
            </a:r>
            <a:r>
              <a:rPr lang="en-US" dirty="0" smtClean="0"/>
              <a:t>lign MLLW sonar to NAVD88 topographic </a:t>
            </a:r>
            <a:r>
              <a:rPr lang="en-US" dirty="0" err="1" smtClean="0"/>
              <a:t>lidar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3690" y="1809750"/>
            <a:ext cx="193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m to 300 m gap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2021" y="1543050"/>
            <a:ext cx="1864742" cy="6463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2019 bathymetric</a:t>
            </a:r>
          </a:p>
          <a:p>
            <a:pPr algn="ctr"/>
            <a:r>
              <a:rPr lang="en-US" b="1" dirty="0" smtClean="0"/>
              <a:t>lidar</a:t>
            </a:r>
            <a:r>
              <a:rPr lang="en-US" b="1" baseline="30000" dirty="0" smtClean="0"/>
              <a:t>1</a:t>
            </a:r>
            <a:r>
              <a:rPr lang="en-US" b="1" dirty="0" smtClean="0"/>
              <a:t> (NAVD88)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10102" y="3248025"/>
            <a:ext cx="2666998" cy="1162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 flipV="1">
            <a:off x="1419225" y="1994416"/>
            <a:ext cx="2184465" cy="8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196103">
            <a:off x="5088675" y="3571877"/>
            <a:ext cx="142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0.84 m offset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951219"/>
            <a:ext cx="1892812" cy="4876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96161" y="3548062"/>
            <a:ext cx="1356462" cy="6463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1980 sonar</a:t>
            </a:r>
            <a:r>
              <a:rPr lang="en-US" b="1" baseline="30000" dirty="0" smtClean="0"/>
              <a:t>2</a:t>
            </a:r>
          </a:p>
          <a:p>
            <a:pPr algn="ctr"/>
            <a:r>
              <a:rPr lang="en-US" b="1" dirty="0" smtClean="0"/>
              <a:t>(MLLW)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88553" y="3548062"/>
            <a:ext cx="1356462" cy="6463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1980 sonar</a:t>
            </a:r>
            <a:r>
              <a:rPr lang="en-US" b="1" baseline="30000" dirty="0" smtClean="0"/>
              <a:t>2</a:t>
            </a:r>
          </a:p>
          <a:p>
            <a:pPr algn="ctr"/>
            <a:r>
              <a:rPr lang="en-US" b="1" dirty="0" smtClean="0"/>
              <a:t>(MLLW)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9193" y="1543050"/>
            <a:ext cx="1835182" cy="6463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2019 topographic</a:t>
            </a:r>
          </a:p>
          <a:p>
            <a:pPr algn="ctr"/>
            <a:r>
              <a:rPr lang="en-US" b="1" dirty="0" smtClean="0"/>
              <a:t>lidar</a:t>
            </a:r>
            <a:r>
              <a:rPr lang="en-US" b="1" baseline="30000" dirty="0" smtClean="0"/>
              <a:t>1</a:t>
            </a:r>
            <a:r>
              <a:rPr lang="en-US" b="1" dirty="0" smtClean="0"/>
              <a:t> (NAVD88)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69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371600"/>
            <a:ext cx="2584928" cy="45723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2584928" cy="457239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837176" y="3133725"/>
            <a:ext cx="914400" cy="548640"/>
            <a:chOff x="4705350" y="3133725"/>
            <a:chExt cx="914400" cy="548640"/>
          </a:xfrm>
        </p:grpSpPr>
        <p:sp>
          <p:nvSpPr>
            <p:cNvPr id="30" name="Rectangle 29"/>
            <p:cNvSpPr/>
            <p:nvPr/>
          </p:nvSpPr>
          <p:spPr>
            <a:xfrm>
              <a:off x="4705350" y="3133725"/>
              <a:ext cx="914400" cy="27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05350" y="3408045"/>
              <a:ext cx="914400" cy="27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05350" y="3133725"/>
              <a:ext cx="914400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392424" y="2124075"/>
            <a:ext cx="9144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</a:t>
            </a:r>
            <a:r>
              <a:rPr lang="en-US" dirty="0" smtClean="0"/>
              <a:t>lign MLLW sonar to NAVD88 </a:t>
            </a:r>
            <a:r>
              <a:rPr lang="en-US" dirty="0"/>
              <a:t>topographic </a:t>
            </a:r>
            <a:r>
              <a:rPr lang="en-US" dirty="0" err="1"/>
              <a:t>lidar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92424" y="4067175"/>
                <a:ext cx="914400" cy="548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1980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24" y="4067175"/>
                <a:ext cx="914400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2562225" y="4341495"/>
            <a:ext cx="830199" cy="19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1" idx="3"/>
            <a:endCxn id="30" idx="1"/>
          </p:cNvCxnSpPr>
          <p:nvPr/>
        </p:nvCxnSpPr>
        <p:spPr>
          <a:xfrm>
            <a:off x="4306824" y="2398395"/>
            <a:ext cx="530352" cy="87249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3"/>
            <a:endCxn id="31" idx="1"/>
          </p:cNvCxnSpPr>
          <p:nvPr/>
        </p:nvCxnSpPr>
        <p:spPr>
          <a:xfrm flipV="1">
            <a:off x="4306824" y="3545205"/>
            <a:ext cx="530352" cy="79629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2" idx="3"/>
          </p:cNvCxnSpPr>
          <p:nvPr/>
        </p:nvCxnSpPr>
        <p:spPr>
          <a:xfrm>
            <a:off x="5751576" y="3408045"/>
            <a:ext cx="792099" cy="1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3"/>
          </p:cNvCxnSpPr>
          <p:nvPr/>
        </p:nvCxnSpPr>
        <p:spPr>
          <a:xfrm flipV="1">
            <a:off x="2560320" y="2398395"/>
            <a:ext cx="1746504" cy="19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92424" y="4629150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dirty="0" smtClean="0"/>
              <a:t>= -1.11 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10662" y="5257800"/>
            <a:ext cx="312267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Expected translation = -0.84 m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951219"/>
            <a:ext cx="1892812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</a:t>
            </a:r>
            <a:r>
              <a:rPr lang="en-US" dirty="0" smtClean="0"/>
              <a:t>lign MLLW sonar to NAVD88 </a:t>
            </a:r>
            <a:r>
              <a:rPr lang="en-US" dirty="0"/>
              <a:t>topographic </a:t>
            </a:r>
            <a:r>
              <a:rPr lang="en-US" dirty="0" err="1"/>
              <a:t>lidar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4295238" cy="42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295238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</a:t>
            </a:r>
            <a:r>
              <a:rPr lang="en-US" dirty="0" smtClean="0"/>
              <a:t>lign MLLW sonar to NAVD88 </a:t>
            </a:r>
            <a:r>
              <a:rPr lang="en-US" dirty="0"/>
              <a:t>topographic </a:t>
            </a:r>
            <a:r>
              <a:rPr lang="en-US" dirty="0" err="1"/>
              <a:t>lidar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4295238" cy="42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295238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/>
              <a:t>To facilitate use, the algorithm has been implemented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writer stage in the point data abstraction library (</a:t>
            </a:r>
            <a:r>
              <a:rPr lang="en-US" dirty="0" smtClean="0"/>
              <a:t>PDAL)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17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416320" y="1581912"/>
            <a:ext cx="4367465" cy="914733"/>
            <a:chOff x="0" y="1901619"/>
            <a:chExt cx="4367465" cy="914733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1901952" y="1901619"/>
              <a:ext cx="1371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>
            <a:xfrm>
              <a:off x="1901952" y="2359152"/>
              <a:ext cx="1371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>
            <a:xfrm>
              <a:off x="1901952" y="1901619"/>
              <a:ext cx="1371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PSU Surface Fit Writer</a:t>
              </a:r>
            </a:p>
          </p:txBody>
        </p:sp>
        <p:cxnSp>
          <p:nvCxnSpPr>
            <p:cNvPr id="9" name="Straight Arrow Connector 8"/>
            <p:cNvCxnSpPr>
              <a:stCxn id="12" idx="3"/>
              <a:endCxn id="7" idx="1"/>
            </p:cNvCxnSpPr>
            <p:nvPr/>
          </p:nvCxnSpPr>
          <p:spPr>
            <a:xfrm>
              <a:off x="1445588" y="2587752"/>
              <a:ext cx="4563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1" idx="3"/>
              <a:endCxn id="6" idx="1"/>
            </p:cNvCxnSpPr>
            <p:nvPr/>
          </p:nvCxnSpPr>
          <p:spPr>
            <a:xfrm>
              <a:off x="1443184" y="2130219"/>
              <a:ext cx="4587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05" y="1945553"/>
              <a:ext cx="144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point_data_1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2403086"/>
              <a:ext cx="1445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 smtClean="0"/>
                <a:t>point_data_n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3063" y="2234093"/>
                  <a:ext cx="139462" cy="287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63" y="2234093"/>
                  <a:ext cx="139462" cy="287323"/>
                </a:xfrm>
                <a:prstGeom prst="rect">
                  <a:avLst/>
                </a:prstGeom>
                <a:blipFill>
                  <a:blip r:embed="rId2"/>
                  <a:stretch>
                    <a:fillRect l="-36364" r="-36364"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8" idx="3"/>
              <a:endCxn id="15" idx="1"/>
            </p:cNvCxnSpPr>
            <p:nvPr/>
          </p:nvCxnSpPr>
          <p:spPr>
            <a:xfrm>
              <a:off x="3273552" y="2358819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30752" y="2174153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DEM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199" y="2953512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Implemented as a writer stage to avoid passing </a:t>
            </a:r>
            <a:r>
              <a:rPr lang="en-US" dirty="0" err="1" smtClean="0"/>
              <a:t>rasters</a:t>
            </a:r>
            <a:r>
              <a:rPr lang="en-US" dirty="0" smtClean="0"/>
              <a:t> between stages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Sample </a:t>
            </a:r>
            <a:r>
              <a:rPr lang="en-US" dirty="0" smtClean="0"/>
              <a:t>pipeline (for the example from slide 14):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"HomerAk_2019_lidar.las",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"type":"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filters.range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limits":"Classification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[2:2]"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"HomerAk_1980_sonar.las",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"type":"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writers.psusurfacefit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"res":5,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do_tz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":[0, 1],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"filename":"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dem_HomerAk.tif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283464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44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13716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PDAL-plugin to merge point clouds from multiple sources into </a:t>
            </a:r>
            <a:r>
              <a:rPr lang="en-US" dirty="0" smtClean="0"/>
              <a:t>a </a:t>
            </a:r>
            <a:r>
              <a:rPr lang="en-US" dirty="0"/>
              <a:t>seamless digital elevation model (DEM) </a:t>
            </a:r>
            <a:r>
              <a:rPr lang="en-US" dirty="0" smtClean="0"/>
              <a:t>that: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no </a:t>
            </a:r>
            <a:r>
              <a:rPr lang="en-US" dirty="0" smtClean="0"/>
              <a:t>voids or seams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estimate vertical translations to address tidal </a:t>
            </a:r>
            <a:r>
              <a:rPr lang="en-US" dirty="0" err="1" smtClean="0"/>
              <a:t>datums</a:t>
            </a:r>
            <a:endParaRPr lang="en-US" dirty="0" smtClean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manual </a:t>
            </a:r>
            <a:r>
              <a:rPr lang="en-US" dirty="0" smtClean="0"/>
              <a:t>preparation of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Limitations: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Smoothness is minimized by planar features, which works well for terrain but does not fit features such as buildings</a:t>
            </a:r>
          </a:p>
          <a:p>
            <a:pPr marL="120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Could use bilateral filter for smoothness; however, this cannot be implemented as a convolution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Water surface points need to be manually removed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Runtime is slow for large DEMs (&gt; 1500 x 1500)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NOAA. </a:t>
            </a:r>
            <a:r>
              <a:rPr lang="en-US" i="1" dirty="0" smtClean="0"/>
              <a:t>2019 </a:t>
            </a:r>
            <a:r>
              <a:rPr lang="en-US" i="1" dirty="0"/>
              <a:t>USACE NCMP </a:t>
            </a:r>
            <a:r>
              <a:rPr lang="en-US" i="1" dirty="0" err="1"/>
              <a:t>Topobathy</a:t>
            </a:r>
            <a:r>
              <a:rPr lang="en-US" i="1" dirty="0"/>
              <a:t> Lidar: Alaska Point Cloud files with </a:t>
            </a:r>
            <a:r>
              <a:rPr lang="en-US" i="1" dirty="0" err="1"/>
              <a:t>Orthometric</a:t>
            </a:r>
            <a:r>
              <a:rPr lang="en-US" i="1" dirty="0"/>
              <a:t> Vertical Datum North American Vertical Datum of 1988 (NAVD88) using </a:t>
            </a:r>
            <a:r>
              <a:rPr lang="en-US" i="1" dirty="0" smtClean="0"/>
              <a:t>GEOID12B</a:t>
            </a:r>
            <a:r>
              <a:rPr lang="en-US" dirty="0" smtClean="0"/>
              <a:t>. https</a:t>
            </a:r>
            <a:r>
              <a:rPr lang="en-US" dirty="0"/>
              <a:t>://coast.noaa.gov/htdata/lidar3_z/geoid12b/data/8837</a:t>
            </a:r>
            <a:r>
              <a:rPr lang="en-US" dirty="0" smtClean="0"/>
              <a:t>/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NOAA. </a:t>
            </a:r>
            <a:r>
              <a:rPr lang="en-US" i="1" dirty="0" smtClean="0"/>
              <a:t>1980 </a:t>
            </a:r>
            <a:r>
              <a:rPr lang="en-US" i="1" dirty="0"/>
              <a:t>NOS Hydrographic Survey: </a:t>
            </a:r>
            <a:r>
              <a:rPr lang="en-US" i="1" dirty="0" smtClean="0"/>
              <a:t>H09877</a:t>
            </a:r>
            <a:r>
              <a:rPr lang="en-US" dirty="0" smtClean="0"/>
              <a:t>. https</a:t>
            </a:r>
            <a:r>
              <a:rPr lang="en-US" dirty="0"/>
              <a:t>://</a:t>
            </a:r>
            <a:r>
              <a:rPr lang="en-US" dirty="0" smtClean="0"/>
              <a:t>www.ngdc.noaa.gov/nos/H08001-H10000/H09877.html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NOAA. </a:t>
            </a:r>
            <a:r>
              <a:rPr lang="en-US" i="1" dirty="0" smtClean="0"/>
              <a:t>2008 </a:t>
            </a:r>
            <a:r>
              <a:rPr lang="en-US" i="1" dirty="0"/>
              <a:t>NOS Hydrographic Survey: </a:t>
            </a:r>
            <a:r>
              <a:rPr lang="en-US" i="1" dirty="0" smtClean="0"/>
              <a:t>H11938</a:t>
            </a:r>
            <a:r>
              <a:rPr lang="en-US" dirty="0" smtClean="0"/>
              <a:t>. https</a:t>
            </a:r>
            <a:r>
              <a:rPr lang="en-US" dirty="0"/>
              <a:t>://</a:t>
            </a:r>
            <a:r>
              <a:rPr lang="en-US" dirty="0" smtClean="0"/>
              <a:t>www.ngdc.noaa.gov/nos/H10001-H12000/H11938.html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ESRI</a:t>
            </a:r>
            <a:r>
              <a:rPr lang="en-US" i="1" dirty="0" smtClean="0"/>
              <a:t>. Empirical </a:t>
            </a:r>
            <a:r>
              <a:rPr lang="en-US" i="1" dirty="0"/>
              <a:t>Bayesian Kriging (</a:t>
            </a:r>
            <a:r>
              <a:rPr lang="en-US" i="1" dirty="0" err="1"/>
              <a:t>Geostatistical</a:t>
            </a:r>
            <a:r>
              <a:rPr lang="en-US" i="1" dirty="0"/>
              <a:t> Analyst</a:t>
            </a:r>
            <a:r>
              <a:rPr lang="en-US" i="1" dirty="0" smtClean="0"/>
              <a:t>)</a:t>
            </a:r>
            <a:r>
              <a:rPr lang="en-US" dirty="0" smtClean="0"/>
              <a:t>.  https</a:t>
            </a:r>
            <a:r>
              <a:rPr lang="en-US" dirty="0"/>
              <a:t>://pro.arcgis.com/en/pro-app/tool-reference/geostatistical-analyst/empirical-bayesian-kriging.htm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ESRI. </a:t>
            </a:r>
            <a:r>
              <a:rPr lang="en-US" i="1" dirty="0" smtClean="0"/>
              <a:t>Topo </a:t>
            </a:r>
            <a:r>
              <a:rPr lang="en-US" i="1" dirty="0"/>
              <a:t>to Raster (3D Analyst</a:t>
            </a:r>
            <a:r>
              <a:rPr lang="en-US" i="1" dirty="0" smtClean="0"/>
              <a:t>)</a:t>
            </a:r>
            <a:r>
              <a:rPr lang="en-US" dirty="0" smtClean="0"/>
              <a:t>. https</a:t>
            </a:r>
            <a:r>
              <a:rPr lang="en-US" dirty="0"/>
              <a:t>://</a:t>
            </a:r>
            <a:r>
              <a:rPr lang="en-US" dirty="0" smtClean="0"/>
              <a:t>pro.arcgis.com/en/pro-app/tool-reference/3d-analyst/topo-to-raster.htm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4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The goal is to merge point clouds from </a:t>
            </a:r>
            <a:r>
              <a:rPr lang="en-US" dirty="0" smtClean="0">
                <a:latin typeface="+mn-lt"/>
              </a:rPr>
              <a:t>multiple sources </a:t>
            </a:r>
            <a:r>
              <a:rPr lang="en-US" dirty="0">
                <a:latin typeface="+mn-lt"/>
              </a:rPr>
              <a:t>into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seamless </a:t>
            </a:r>
            <a:r>
              <a:rPr lang="en-US" dirty="0" smtClean="0">
                <a:latin typeface="+mn-lt"/>
              </a:rPr>
              <a:t>digital elevation model (DEM) </a:t>
            </a:r>
            <a:r>
              <a:rPr lang="en-US" dirty="0">
                <a:latin typeface="+mn-lt"/>
              </a:rPr>
              <a:t>that has no </a:t>
            </a:r>
            <a:r>
              <a:rPr lang="en-US" dirty="0" smtClean="0">
                <a:latin typeface="+mn-lt"/>
              </a:rPr>
              <a:t>holes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828800"/>
            <a:ext cx="3657600" cy="38779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Voids need to be filled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ommonly occur between topography and bathymetry because it is difficult to get measurements in shallow, turbid water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Varying point density can lead to seams in the DEM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Sonar is referenced to MLLW, and the necessary tide measurements to convert to NAVD88 are not </a:t>
            </a:r>
            <a:r>
              <a:rPr lang="en-US" dirty="0" smtClean="0"/>
              <a:t>available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96696" y="1371600"/>
            <a:ext cx="2584928" cy="5067300"/>
            <a:chOff x="274320" y="1371600"/>
            <a:chExt cx="2584928" cy="5067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371600"/>
              <a:ext cx="2584928" cy="45723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88553" y="3548062"/>
              <a:ext cx="1356462" cy="6463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1980 sonar</a:t>
              </a:r>
              <a:r>
                <a:rPr lang="en-US" b="1" baseline="30000" dirty="0" smtClean="0"/>
                <a:t>2</a:t>
              </a:r>
            </a:p>
            <a:p>
              <a:pPr algn="ctr"/>
              <a:r>
                <a:rPr lang="en-US" b="1" dirty="0" smtClean="0"/>
                <a:t>(MLLW)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553" y="5219700"/>
              <a:ext cx="1356462" cy="6463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2008 sonar</a:t>
              </a:r>
              <a:r>
                <a:rPr lang="en-US" b="1" baseline="30000" dirty="0" smtClean="0"/>
                <a:t>3</a:t>
              </a:r>
            </a:p>
            <a:p>
              <a:pPr algn="ctr"/>
              <a:r>
                <a:rPr lang="en-US" b="1" dirty="0" smtClean="0"/>
                <a:t>(MLLW)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93" y="1543050"/>
              <a:ext cx="1835182" cy="6463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2019 topographic</a:t>
              </a:r>
            </a:p>
            <a:p>
              <a:pPr algn="ctr"/>
              <a:r>
                <a:rPr lang="en-US" b="1" dirty="0" smtClean="0"/>
                <a:t>lidar</a:t>
              </a:r>
              <a:r>
                <a:rPr lang="en-US" b="1" baseline="30000" dirty="0" smtClean="0"/>
                <a:t>1</a:t>
              </a:r>
              <a:r>
                <a:rPr lang="en-US" b="1" dirty="0" smtClean="0"/>
                <a:t> (NAVD88)</a:t>
              </a:r>
              <a:endParaRPr lang="en-US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5951219"/>
              <a:ext cx="1892812" cy="487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0" y="0"/>
            <a:ext cx="8180381" cy="343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810" y="3438144"/>
            <a:ext cx="8183880" cy="2400657"/>
          </a:xfrm>
          <a:prstGeom prst="rect">
            <a:avLst/>
          </a:prstGeom>
        </p:spPr>
        <p:txBody>
          <a:bodyPr lIns="822960" rIns="91440">
            <a:spAutoFit/>
          </a:bodyPr>
          <a:lstStyle/>
          <a:p>
            <a:pPr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University Park, Pennsylvania 16802</a:t>
            </a:r>
            <a:br>
              <a:rPr lang="en-US" sz="2000" dirty="0" smtClean="0"/>
            </a:br>
            <a:r>
              <a:rPr lang="en-US" sz="2000" dirty="0" smtClean="0"/>
              <a:t>Phone: 814-865-6531</a:t>
            </a:r>
          </a:p>
          <a:p>
            <a:pPr defTabSz="1219170">
              <a:defRPr/>
            </a:pPr>
            <a:r>
              <a:rPr lang="en-US" sz="2000" b="1" dirty="0"/>
              <a:t>PSU/ARL Geospatial Intelligence Dept. Contact Info:</a:t>
            </a:r>
          </a:p>
          <a:p>
            <a:r>
              <a:rPr lang="en-US" sz="2000" dirty="0"/>
              <a:t>Shawn Hough</a:t>
            </a:r>
          </a:p>
          <a:p>
            <a:r>
              <a:rPr lang="en-US" sz="2000" dirty="0"/>
              <a:t>Department Head</a:t>
            </a:r>
          </a:p>
          <a:p>
            <a:r>
              <a:rPr lang="en-US" sz="2000" dirty="0"/>
              <a:t>814-863-5307</a:t>
            </a:r>
          </a:p>
          <a:p>
            <a:r>
              <a:rPr lang="en-US" sz="2000" dirty="0" smtClean="0"/>
              <a:t>sth104@arl.psu.edu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9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/>
              <a:t>DEM heights are optimized by jointly (1) minimizing</a:t>
            </a:r>
            <a:br>
              <a:rPr lang="en-US" dirty="0"/>
            </a:br>
            <a:r>
              <a:rPr lang="en-US" dirty="0"/>
              <a:t>distance to data and (2) maximizing </a:t>
            </a:r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7039" y="1920240"/>
                <a:ext cx="4869923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39" y="1920240"/>
                <a:ext cx="4869923" cy="703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675" y="3502152"/>
                <a:ext cx="82296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: grid of raster values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: set of one or more point clouds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: set of one or more convolution kernels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: smoothness multiplier that controls relative importance of smoothing to fitting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yields a smoother surface</a:t>
                </a:r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yields a closer fit to the data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3502152"/>
                <a:ext cx="8229600" cy="2523768"/>
              </a:xfrm>
              <a:prstGeom prst="rect">
                <a:avLst/>
              </a:prstGeom>
              <a:blipFill>
                <a:blip r:embed="rId3"/>
                <a:stretch>
                  <a:fillRect l="-444" t="-1449" b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34039" y="2807208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Smoothness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1" y="2807208"/>
            <a:ext cx="150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5438086" y="1678781"/>
            <a:ext cx="182880" cy="300038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4472774" y="2060925"/>
            <a:ext cx="182880" cy="1309686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209609" y="2057400"/>
            <a:ext cx="182880" cy="1309686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80013" y="1371600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Smoothness multiplier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 notation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5" y="1143285"/>
            <a:ext cx="4571429" cy="45714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98139" y="2920638"/>
            <a:ext cx="1371600" cy="5486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1568" y="1699127"/>
            <a:ext cx="1371600" cy="5486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475" y="2908662"/>
                <a:ext cx="2910284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points from dataset k=1 in bin </a:t>
                </a:r>
                <a:r>
                  <a:rPr lang="en-US" dirty="0" err="1" smtClean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2908662"/>
                <a:ext cx="2910284" cy="572593"/>
              </a:xfrm>
              <a:prstGeom prst="rect">
                <a:avLst/>
              </a:prstGeom>
              <a:blipFill>
                <a:blip r:embed="rId3"/>
                <a:stretch>
                  <a:fillRect l="-5031" t="-10638" r="-3983" b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3475" y="1687151"/>
                <a:ext cx="2910284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points from dataset k=2 in bin </a:t>
                </a:r>
                <a:r>
                  <a:rPr lang="en-US" dirty="0" err="1" smtClean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1687151"/>
                <a:ext cx="2910284" cy="572593"/>
              </a:xfrm>
              <a:prstGeom prst="rect">
                <a:avLst/>
              </a:prstGeom>
              <a:blipFill>
                <a:blip r:embed="rId4"/>
                <a:stretch>
                  <a:fillRect l="-5031" t="-10638" r="-3983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3082180" y="4033879"/>
            <a:ext cx="3563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1954" y="384921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</a:t>
            </a:r>
            <a:r>
              <a:rPr lang="en-US" dirty="0" err="1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1520" y="2341781"/>
                <a:ext cx="233923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point j in dataset k=1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341781"/>
                <a:ext cx="2339230" cy="691536"/>
              </a:xfrm>
              <a:prstGeom prst="rect">
                <a:avLst/>
              </a:prstGeom>
              <a:blipFill>
                <a:blip r:embed="rId5"/>
                <a:stretch>
                  <a:fillRect l="-5990" t="-877" r="-4948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070750" y="2687549"/>
            <a:ext cx="1034525" cy="274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6086475" y="3677512"/>
            <a:ext cx="161925" cy="1456463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0326" y="4128744"/>
                <a:ext cx="56197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DEM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6" y="4128744"/>
                <a:ext cx="561974" cy="553998"/>
              </a:xfrm>
              <a:prstGeom prst="rect">
                <a:avLst/>
              </a:prstGeom>
              <a:blipFill>
                <a:blip r:embed="rId6"/>
                <a:stretch>
                  <a:fillRect l="-26087" t="-14286" r="-5435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1520" y="4848225"/>
                <a:ext cx="2287165" cy="968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nterpolated DEM value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point j in dataset </a:t>
                </a:r>
                <a:r>
                  <a:rPr lang="en-US" dirty="0" smtClean="0"/>
                  <a:t>k=1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848225"/>
                <a:ext cx="2287165" cy="968535"/>
              </a:xfrm>
              <a:prstGeom prst="rect">
                <a:avLst/>
              </a:prstGeom>
              <a:blipFill>
                <a:blip r:embed="rId7"/>
                <a:stretch>
                  <a:fillRect l="-6133" t="-629" r="-5333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3018685" y="4038600"/>
            <a:ext cx="1124690" cy="12938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2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 smtClean="0"/>
              <a:t>The measurement error is the distance from the points to the </a:t>
            </a:r>
            <a:r>
              <a:rPr lang="en-US" dirty="0" err="1" smtClean="0"/>
              <a:t>bilinearly</a:t>
            </a:r>
            <a:r>
              <a:rPr lang="en-US" dirty="0" smtClean="0"/>
              <a:t> interpolated DEM value at the same XY location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8536" y="1920240"/>
                <a:ext cx="7046929" cy="789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36" y="1920240"/>
                <a:ext cx="7046929" cy="789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810250" y="1371600"/>
            <a:ext cx="2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Normalize by total weight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475" y="1371600"/>
            <a:ext cx="195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Per-dataset weight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8550" y="2889504"/>
            <a:ext cx="33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Bilinearly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interpolated DEM value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16200000">
            <a:off x="7015223" y="973932"/>
            <a:ext cx="182880" cy="1709738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3541366" y="1590674"/>
            <a:ext cx="182880" cy="476253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5400000">
            <a:off x="5209680" y="2143221"/>
            <a:ext cx="182880" cy="1309686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3502152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Bilinear interpolation utilizes sub-pixel information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Per-dataset weight can be used to prioritize more accurate or more recent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Normalization preserves relative importance of fitting and smoothing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Normalization prevents seams due to point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144000" cy="757130"/>
          </a:xfrm>
        </p:spPr>
        <p:txBody>
          <a:bodyPr/>
          <a:lstStyle/>
          <a:p>
            <a:r>
              <a:rPr lang="en-US" dirty="0" smtClean="0"/>
              <a:t>The smoothness error is implemented as a </a:t>
            </a:r>
            <a:br>
              <a:rPr lang="en-US" dirty="0" smtClean="0"/>
            </a:br>
            <a:r>
              <a:rPr lang="en-US" dirty="0" smtClean="0"/>
              <a:t>convolution with one or more smoothing kernels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11689" y="1920240"/>
                <a:ext cx="5320623" cy="759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trace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89" y="1920240"/>
                <a:ext cx="5320623" cy="759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3502152"/>
                <a:ext cx="8229600" cy="273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Independent of points, thus voids are filled so as to maximize smoothness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Normalization </a:t>
                </a:r>
                <a:r>
                  <a:rPr lang="en-US" dirty="0"/>
                  <a:t>preserves relative importance of fitting and </a:t>
                </a:r>
                <a:r>
                  <a:rPr lang="en-US" dirty="0" smtClean="0"/>
                  <a:t>smoothing</a:t>
                </a:r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Common measures of smoothness are the first and second order derivate:</a:t>
                </a:r>
              </a:p>
              <a:p>
                <a:pPr marL="742950" lvl="1" indent="-28575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742950" lvl="1" indent="-28575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2152"/>
                <a:ext cx="8229600" cy="2731582"/>
              </a:xfrm>
              <a:prstGeom prst="rect">
                <a:avLst/>
              </a:prstGeom>
              <a:blipFill>
                <a:blip r:embed="rId4"/>
                <a:stretch>
                  <a:fillRect l="-444" t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972050" y="1371600"/>
            <a:ext cx="2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Normalize by total weight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>
            <a:off x="6177023" y="921544"/>
            <a:ext cx="182880" cy="1814513"/>
          </a:xfrm>
          <a:prstGeom prst="rightBrace">
            <a:avLst>
              <a:gd name="adj1" fmla="val 6145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828800"/>
            <a:ext cx="3657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Potential for seams in the DEM where point density changes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1980 sonar: 70 pts / km</a:t>
            </a:r>
            <a:r>
              <a:rPr lang="en-US" baseline="30000" dirty="0"/>
              <a:t>2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2008 sonar: </a:t>
            </a:r>
            <a:r>
              <a:rPr lang="en-US" dirty="0" smtClean="0"/>
              <a:t>650 pts / km</a:t>
            </a:r>
            <a:r>
              <a:rPr lang="en-US" baseline="30000" dirty="0" smtClean="0"/>
              <a:t>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Risk </a:t>
            </a:r>
            <a:r>
              <a:rPr lang="en-US" dirty="0"/>
              <a:t>of overfitting when the DEM resolution is much lower than the point </a:t>
            </a:r>
            <a:r>
              <a:rPr lang="en-US" dirty="0" smtClean="0"/>
              <a:t>density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DEM resolution: 5 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seamless merge of sonar with varying density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3504" y="1371600"/>
            <a:ext cx="3368903" cy="5068825"/>
            <a:chOff x="274320" y="1371600"/>
            <a:chExt cx="3368903" cy="5068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371600"/>
              <a:ext cx="3368903" cy="4573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66265" y="2824162"/>
              <a:ext cx="1356462" cy="6463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1980 sonar</a:t>
              </a:r>
              <a:r>
                <a:rPr lang="en-US" b="1" baseline="30000" dirty="0" smtClean="0"/>
                <a:t>2</a:t>
              </a:r>
            </a:p>
            <a:p>
              <a:pPr algn="ctr"/>
              <a:r>
                <a:rPr lang="en-US" b="1" dirty="0" smtClean="0"/>
                <a:t>(MLLW)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6265" y="5105400"/>
              <a:ext cx="1356462" cy="6463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2008 sonar</a:t>
              </a:r>
              <a:r>
                <a:rPr lang="en-US" b="1" baseline="30000" dirty="0" smtClean="0"/>
                <a:t>3</a:t>
              </a:r>
            </a:p>
            <a:p>
              <a:pPr algn="ctr"/>
              <a:r>
                <a:rPr lang="en-US" b="1" dirty="0" smtClean="0"/>
                <a:t>(MLLW)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5952744"/>
              <a:ext cx="2298197" cy="487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6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seamless merge of sonar with varying density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371600"/>
            <a:ext cx="2741782" cy="3729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2741782" cy="3729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09" y="1371600"/>
            <a:ext cx="2741782" cy="3729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26480" y="521208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PSU,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212080"/>
                <a:ext cx="2743200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4320" y="521208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ArcGIS E</a:t>
            </a:r>
            <a:r>
              <a:rPr lang="en-US" dirty="0" smtClean="0"/>
              <a:t>mpirical </a:t>
            </a:r>
            <a:r>
              <a:rPr lang="en-US" dirty="0"/>
              <a:t>Bayesian </a:t>
            </a:r>
            <a:r>
              <a:rPr lang="en-US" dirty="0" smtClean="0"/>
              <a:t>Kriging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1208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ArcGIS </a:t>
            </a:r>
            <a:r>
              <a:rPr lang="en-US" dirty="0" smtClean="0"/>
              <a:t>Topo </a:t>
            </a:r>
            <a:r>
              <a:rPr lang="en-US" dirty="0"/>
              <a:t>to </a:t>
            </a:r>
            <a:r>
              <a:rPr lang="en-US" dirty="0" smtClean="0"/>
              <a:t>Raster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89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295238" cy="42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4295238" cy="42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seamless merge of sonar with varying density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642-F024-4F16-A9FD-7A143601D01F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00975" y="441007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81150" y="3248025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2177275" y="2705100"/>
            <a:ext cx="0" cy="542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7534275" y="4594741"/>
            <a:ext cx="266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8290</TotalTime>
  <Words>1539</Words>
  <Application>Microsoft Office PowerPoint</Application>
  <PresentationFormat>On-screen Show (4:3)</PresentationFormat>
  <Paragraphs>181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1_Office Theme</vt:lpstr>
      <vt:lpstr>Seamless Merging of Topographic and Bathymetric Point Clouds</vt:lpstr>
      <vt:lpstr>The goal is to merge point clouds from multiple sources into  a seamless digital elevation model (DEM) that has no holes</vt:lpstr>
      <vt:lpstr>DEM heights are optimized by jointly (1) minimizing distance to data and (2) maximizing smoothness</vt:lpstr>
      <vt:lpstr>Measurement error notation</vt:lpstr>
      <vt:lpstr>The measurement error is the distance from the points to the bilinearly interpolated DEM value at the same XY location</vt:lpstr>
      <vt:lpstr>The smoothness error is implemented as a  convolution with one or more smoothing kernels</vt:lpstr>
      <vt:lpstr>Example: seamless merge of sonar with varying density</vt:lpstr>
      <vt:lpstr>Example: seamless merge of sonar with varying density</vt:lpstr>
      <vt:lpstr>Example: seamless merge of sonar with varying density</vt:lpstr>
      <vt:lpstr>Bathymetry measured as water depth will have a vertical  misalignment because the water depth changes with the tide</vt:lpstr>
      <vt:lpstr>To correct for vertical misalignment, a vertical translation is added to the measurement error</vt:lpstr>
      <vt:lpstr>Datasets that do not overlap are aligned by shifting up or down so as to fill the gap as smoothly as possible</vt:lpstr>
      <vt:lpstr>Example: align MLLW sonar to NAVD88 topographic lidar</vt:lpstr>
      <vt:lpstr>Example: align MLLW sonar to NAVD88 topographic lidar</vt:lpstr>
      <vt:lpstr>Example: align MLLW sonar to NAVD88 topographic lidar</vt:lpstr>
      <vt:lpstr>Example: align MLLW sonar to NAVD88 topographic lidar</vt:lpstr>
      <vt:lpstr>To facilitate use, the algorithm has been implemented as  a writer stage in the point data abstraction library (PDAL)</vt:lpstr>
      <vt:lpstr>Takeaways</vt:lpstr>
      <vt:lpstr>References</vt:lpstr>
      <vt:lpstr>PowerPoint Presentation</vt:lpstr>
    </vt:vector>
  </TitlesOfParts>
  <Company>ARL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merging of topographic and bathymetric point clouds</dc:title>
  <dc:creator>John Morgan</dc:creator>
  <cp:lastModifiedBy>John Morgan</cp:lastModifiedBy>
  <cp:revision>112</cp:revision>
  <dcterms:created xsi:type="dcterms:W3CDTF">2020-07-29T18:06:21Z</dcterms:created>
  <dcterms:modified xsi:type="dcterms:W3CDTF">2020-08-06T13:17:34Z</dcterms:modified>
</cp:coreProperties>
</file>