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7"/>
  </p:notesMasterIdLst>
  <p:sldIdLst>
    <p:sldId id="256" r:id="rId2"/>
    <p:sldId id="356" r:id="rId3"/>
    <p:sldId id="360" r:id="rId4"/>
    <p:sldId id="363" r:id="rId5"/>
    <p:sldId id="364" r:id="rId6"/>
  </p:sldIdLst>
  <p:sldSz cx="9144000" cy="5143500" type="screen16x9"/>
  <p:notesSz cx="6858000" cy="9144000"/>
  <p:embeddedFontLst>
    <p:embeddedFont>
      <p:font typeface="Lato" panose="020F0502020204030203" pitchFamily="34" charset="0"/>
      <p:regular r:id="rId8"/>
      <p:bold r:id="rId9"/>
      <p:italic r:id="rId10"/>
      <p:boldItalic r:id="rId11"/>
    </p:embeddedFont>
    <p:embeddedFont>
      <p:font typeface="Montserrat" panose="00000500000000000000" pitchFamily="2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9"/>
    <a:srgbClr val="310092"/>
    <a:srgbClr val="0B001E"/>
    <a:srgbClr val="130036"/>
    <a:srgbClr val="180042"/>
    <a:srgbClr val="F4FF89"/>
    <a:srgbClr val="0070C0"/>
    <a:srgbClr val="3B00B0"/>
    <a:srgbClr val="EEFF4B"/>
    <a:srgbClr val="290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DC726E4-0504-45C1-9883-C538CC06ADAD}">
  <a:tblStyle styleId="{3DC726E4-0504-45C1-9883-C538CC06ADA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660"/>
  </p:normalViewPr>
  <p:slideViewPr>
    <p:cSldViewPr snapToGrid="0">
      <p:cViewPr varScale="1">
        <p:scale>
          <a:sx n="193" d="100"/>
          <a:sy n="193" d="100"/>
        </p:scale>
        <p:origin x="660" y="1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1f87997393_0_7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1f87997393_0_7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61675" y="2785875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5179175" y="3214100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2814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048075"/>
            <a:ext cx="9144000" cy="109542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_alt2">
  <p:cSld name="TITLE_AND_BODY_2_1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702850" y="1708619"/>
            <a:ext cx="3333300" cy="147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6"/>
          <p:cNvSpPr/>
          <p:nvPr/>
        </p:nvSpPr>
        <p:spPr>
          <a:xfrm>
            <a:off x="0" y="3486600"/>
            <a:ext cx="9144000" cy="165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 idx="2"/>
          </p:nvPr>
        </p:nvSpPr>
        <p:spPr>
          <a:xfrm>
            <a:off x="1297500" y="459490"/>
            <a:ext cx="3005700" cy="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702850" y="3625275"/>
            <a:ext cx="3333300" cy="7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100">
                <a:solidFill>
                  <a:schemeClr val="dk1"/>
                </a:solidFill>
              </a:defRPr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>
                <a:solidFill>
                  <a:schemeClr val="dk1"/>
                </a:solidFill>
              </a:defRPr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>
                <a:solidFill>
                  <a:schemeClr val="dk1"/>
                </a:solidFill>
              </a:defRPr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>
                <a:solidFill>
                  <a:schemeClr val="dk1"/>
                </a:solidFill>
              </a:defRPr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>
                <a:solidFill>
                  <a:schemeClr val="dk1"/>
                </a:solidFill>
              </a:defRPr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>
                <a:solidFill>
                  <a:schemeClr val="dk1"/>
                </a:solidFill>
              </a:defRPr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>
                <a:solidFill>
                  <a:schemeClr val="dk1"/>
                </a:solidFill>
              </a:defRPr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>
                <a:solidFill>
                  <a:schemeClr val="dk1"/>
                </a:solidFill>
              </a:defRPr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_alt3">
  <p:cSld name="TITLE_AND_BODY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10" descr="offset_comp_343059.jpg"/>
          <p:cNvPicPr preferRelativeResize="0"/>
          <p:nvPr/>
        </p:nvPicPr>
        <p:blipFill rotWithShape="1">
          <a:blip r:embed="rId2">
            <a:alphaModFix amt="80000"/>
          </a:blip>
          <a:srcRect l="30474" t="11955" r="30474" b="25870"/>
          <a:stretch/>
        </p:blipFill>
        <p:spPr>
          <a:xfrm rot="-5400000">
            <a:off x="113630" y="-105700"/>
            <a:ext cx="5142300" cy="5364300"/>
          </a:xfrm>
          <a:prstGeom prst="diagStripe">
            <a:avLst>
              <a:gd name="adj" fmla="val 50343"/>
            </a:avLst>
          </a:prstGeom>
          <a:noFill/>
          <a:ln>
            <a:noFill/>
          </a:ln>
        </p:spPr>
      </p:pic>
      <p:sp>
        <p:nvSpPr>
          <p:cNvPr id="48" name="Google Shape;48;p1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4018025" y="1567550"/>
            <a:ext cx="4318500" cy="17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  <a:defRPr>
                <a:solidFill>
                  <a:schemeClr val="dk2"/>
                </a:solidFill>
              </a:defRPr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>
                <a:solidFill>
                  <a:schemeClr val="dk2"/>
                </a:solidFill>
              </a:defRPr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■"/>
              <a:defRPr>
                <a:solidFill>
                  <a:schemeClr val="dk2"/>
                </a:solidFill>
              </a:defRPr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  <a:defRPr>
                <a:solidFill>
                  <a:schemeClr val="dk2"/>
                </a:solidFill>
              </a:defRPr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>
                <a:solidFill>
                  <a:schemeClr val="dk2"/>
                </a:solidFill>
              </a:defRPr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■"/>
              <a:defRPr>
                <a:solidFill>
                  <a:schemeClr val="dk2"/>
                </a:solidFill>
              </a:defRPr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  <a:defRPr>
                <a:solidFill>
                  <a:schemeClr val="dk2"/>
                </a:solidFill>
              </a:defRPr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>
                <a:solidFill>
                  <a:schemeClr val="dk2"/>
                </a:solidFill>
              </a:defRPr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ctrTitle"/>
          </p:nvPr>
        </p:nvSpPr>
        <p:spPr>
          <a:xfrm>
            <a:off x="109959" y="3244630"/>
            <a:ext cx="4771921" cy="14238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 Shockwave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™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/>
              <a:t>Presentation</a:t>
            </a:r>
            <a:endParaRPr sz="2000" b="1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7B2E4D-3C9E-47D1-9915-19D8AB5478BB}"/>
              </a:ext>
            </a:extLst>
          </p:cNvPr>
          <p:cNvSpPr txBox="1"/>
          <p:nvPr/>
        </p:nvSpPr>
        <p:spPr>
          <a:xfrm>
            <a:off x="5511800" y="3586480"/>
            <a:ext cx="2402840" cy="694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1800" dirty="0">
                <a:solidFill>
                  <a:schemeClr val="bg1"/>
                </a:solidFill>
                <a:latin typeface="Lato" panose="020B0604020202020204" charset="0"/>
              </a:rPr>
              <a:t>Massive Light</a:t>
            </a:r>
          </a:p>
          <a:p>
            <a:pPr algn="ctr">
              <a:lnSpc>
                <a:spcPct val="114000"/>
              </a:lnSpc>
            </a:pPr>
            <a:r>
              <a:rPr lang="en-US" sz="1800" dirty="0">
                <a:solidFill>
                  <a:schemeClr val="bg1"/>
                </a:solidFill>
                <a:latin typeface="Lato" panose="020B0604020202020204" charset="0"/>
              </a:rPr>
              <a:t>Travis Eubanks, PhD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4B27002-3D48-44A0-ADA7-02EFC4BE43A0}"/>
              </a:ext>
            </a:extLst>
          </p:cNvPr>
          <p:cNvSpPr txBox="1"/>
          <p:nvPr/>
        </p:nvSpPr>
        <p:spPr>
          <a:xfrm>
            <a:off x="404797" y="990126"/>
            <a:ext cx="532423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These features are in development and subject to change: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Increases Wireless Capacity like Water in a Larger Pipe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Large Wireless Instantaneous Bandwidth: ≤ 6000 MHz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Low Distortion: &gt; 80% Fidelity Factor 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Flexible Frequency Range: 2400-9000 MHz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Flexible Output Power for Range and Data Rate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I/Q Transmitter and Receiver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Composed of a Patent Pending Antenna and Patent Pending RF Front End with a Commercial FPGA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45A60E-3782-498D-9ACB-EE50DFBAC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243"/>
            <a:ext cx="9144000" cy="914100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Montserrat" panose="020B0604020202020204" charset="0"/>
              </a:rPr>
              <a:t>Shockwave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™</a:t>
            </a:r>
            <a:r>
              <a:rPr lang="en-US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Montserrat" panose="020B0604020202020204" charset="0"/>
              </a:rPr>
              <a:t> Features</a:t>
            </a:r>
          </a:p>
        </p:txBody>
      </p:sp>
      <p:pic>
        <p:nvPicPr>
          <p:cNvPr id="1026" name="Picture 2" descr="10 Best Kitchen Sink Faucets 2019 - Reviews and Buyers Guide">
            <a:extLst>
              <a:ext uri="{FF2B5EF4-FFF2-40B4-BE49-F238E27FC236}">
                <a16:creationId xmlns:a16="http://schemas.microsoft.com/office/drawing/2014/main" id="{9F198414-424D-47B3-B435-123729079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850" y="867299"/>
            <a:ext cx="2692514" cy="151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6EAD10-5BED-4CAE-A8E6-9464CC1883D1}"/>
              </a:ext>
            </a:extLst>
          </p:cNvPr>
          <p:cNvSpPr txBox="1"/>
          <p:nvPr/>
        </p:nvSpPr>
        <p:spPr>
          <a:xfrm>
            <a:off x="5712737" y="2390115"/>
            <a:ext cx="29061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B0F0"/>
                </a:solidFill>
              </a:rPr>
              <a:t>Capacity Limited by Pipeline Size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39025E2E-289B-40C3-9D43-0931D9EC3DCD}"/>
              </a:ext>
            </a:extLst>
          </p:cNvPr>
          <p:cNvSpPr txBox="1"/>
          <p:nvPr/>
        </p:nvSpPr>
        <p:spPr>
          <a:xfrm>
            <a:off x="5729026" y="4599974"/>
            <a:ext cx="29061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B0F0"/>
                </a:solidFill>
              </a:rPr>
              <a:t>Increased Capacity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C6EB029-6FBA-46DC-9485-565C44BD42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33"/>
          <a:stretch/>
        </p:blipFill>
        <p:spPr>
          <a:xfrm>
            <a:off x="5835850" y="2794753"/>
            <a:ext cx="2692514" cy="179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725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5A60E-3782-498D-9ACB-EE50DFBAC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5523"/>
            <a:ext cx="9144000" cy="914100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ontserrat" panose="020B0604020202020204" charset="0"/>
              </a:rPr>
              <a:t>Antenna Summary</a:t>
            </a:r>
            <a:endParaRPr lang="en-US" sz="3200" b="1" dirty="0">
              <a:solidFill>
                <a:schemeClr val="accent5">
                  <a:lumMod val="20000"/>
                  <a:lumOff val="80000"/>
                </a:schemeClr>
              </a:solidFill>
              <a:latin typeface="Montserrat" panose="020B060402020202020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BC671C-632D-4ABE-A9FB-1A912F60E3BE}"/>
              </a:ext>
            </a:extLst>
          </p:cNvPr>
          <p:cNvSpPr txBox="1"/>
          <p:nvPr/>
        </p:nvSpPr>
        <p:spPr>
          <a:xfrm>
            <a:off x="667351" y="990464"/>
            <a:ext cx="658447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These features are in development and subject to change: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2:1 VSWR simulated from 2000-12000 MHz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&gt; 80% fidelity factor simulated with Gaussian pulses up to 6000 MHz wide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Swept gain pattern allows for small size (1” x 1” x 1.5”) and low distortion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3D printed in polycarbonate-like SLA material for cost and weight reduction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1C8A352-B42E-4148-A5B6-98F7215058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4" b="8971"/>
          <a:stretch/>
        </p:blipFill>
        <p:spPr bwMode="auto">
          <a:xfrm>
            <a:off x="2577126" y="3075749"/>
            <a:ext cx="3589771" cy="152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B88221C-D03E-4BF4-82F6-BDFA05AA1152}"/>
              </a:ext>
            </a:extLst>
          </p:cNvPr>
          <p:cNvSpPr txBox="1"/>
          <p:nvPr/>
        </p:nvSpPr>
        <p:spPr>
          <a:xfrm>
            <a:off x="2577127" y="4602197"/>
            <a:ext cx="3589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B0F0"/>
                </a:solidFill>
              </a:rPr>
              <a:t>Electromagnetic Simulation</a:t>
            </a:r>
          </a:p>
        </p:txBody>
      </p:sp>
    </p:spTree>
    <p:extLst>
      <p:ext uri="{BB962C8B-B14F-4D97-AF65-F5344CB8AC3E}">
        <p14:creationId xmlns:p14="http://schemas.microsoft.com/office/powerpoint/2010/main" val="530760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5A60E-3782-498D-9ACB-EE50DFBAC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3750"/>
            <a:ext cx="9144000" cy="914100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ontserrat" panose="020B0604020202020204" charset="0"/>
              </a:rPr>
              <a:t>RF Front-end Summary</a:t>
            </a:r>
            <a:endParaRPr lang="en-US" sz="3200" b="1" dirty="0">
              <a:solidFill>
                <a:schemeClr val="accent5">
                  <a:lumMod val="20000"/>
                  <a:lumOff val="80000"/>
                </a:schemeClr>
              </a:solidFill>
              <a:latin typeface="Montserrat" panose="020B060402020202020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82EE5-1178-4F35-931D-E34E859FB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8366" y="1190795"/>
            <a:ext cx="7038900" cy="2911200"/>
          </a:xfrm>
        </p:spPr>
        <p:txBody>
          <a:bodyPr/>
          <a:lstStyle/>
          <a:p>
            <a:pPr marL="146050" indent="0">
              <a:buNone/>
            </a:pPr>
            <a:endParaRPr lang="en-US" sz="1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BC671C-632D-4ABE-A9FB-1A912F60E3BE}"/>
              </a:ext>
            </a:extLst>
          </p:cNvPr>
          <p:cNvSpPr txBox="1"/>
          <p:nvPr/>
        </p:nvSpPr>
        <p:spPr>
          <a:xfrm>
            <a:off x="194863" y="1630732"/>
            <a:ext cx="80852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These features are in development and subject to change: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Dual-side band frequency flexible I/Q transceiver with 2400-9000 MHz available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Commercial off-the-shelf design tested with 1 </a:t>
            </a:r>
            <a:r>
              <a:rPr lang="en-US" dirty="0" err="1">
                <a:solidFill>
                  <a:schemeClr val="bg1"/>
                </a:solidFill>
              </a:rPr>
              <a:t>mW</a:t>
            </a:r>
            <a:r>
              <a:rPr lang="en-US" dirty="0">
                <a:solidFill>
                  <a:schemeClr val="bg1"/>
                </a:solidFill>
              </a:rPr>
              <a:t> (0 dBm) output power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Adjustable power, center frequency, and bandwidth available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Miniaturizable to custom requirements</a:t>
            </a:r>
          </a:p>
        </p:txBody>
      </p:sp>
      <p:pic>
        <p:nvPicPr>
          <p:cNvPr id="3074" name="Picture 2" descr="ST773 7&quot; DIY Metal &amp; Aluminum Electronic Project Enclosure ...">
            <a:extLst>
              <a:ext uri="{FF2B5EF4-FFF2-40B4-BE49-F238E27FC236}">
                <a16:creationId xmlns:a16="http://schemas.microsoft.com/office/drawing/2014/main" id="{51B7B311-507B-4526-8252-3431623290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4" t="17025" r="6516" b="16827"/>
          <a:stretch/>
        </p:blipFill>
        <p:spPr bwMode="auto">
          <a:xfrm>
            <a:off x="7196168" y="2005963"/>
            <a:ext cx="1684053" cy="128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8AB0E80-2213-4587-BEA5-08F7C87EB825}"/>
              </a:ext>
            </a:extLst>
          </p:cNvPr>
          <p:cNvSpPr txBox="1"/>
          <p:nvPr/>
        </p:nvSpPr>
        <p:spPr>
          <a:xfrm>
            <a:off x="7151568" y="3291091"/>
            <a:ext cx="177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B0F0"/>
                </a:solidFill>
              </a:rPr>
              <a:t>Small Electronics Case</a:t>
            </a:r>
          </a:p>
        </p:txBody>
      </p:sp>
    </p:spTree>
    <p:extLst>
      <p:ext uri="{BB962C8B-B14F-4D97-AF65-F5344CB8AC3E}">
        <p14:creationId xmlns:p14="http://schemas.microsoft.com/office/powerpoint/2010/main" val="1896377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5A60E-3782-498D-9ACB-EE50DFBAC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4475"/>
            <a:ext cx="6824037" cy="914100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ontserrat" panose="020B0604020202020204" charset="0"/>
              </a:rPr>
              <a:t>FPGA Features</a:t>
            </a:r>
            <a:endParaRPr lang="en-US" sz="3200" b="1" dirty="0">
              <a:solidFill>
                <a:schemeClr val="accent5">
                  <a:lumMod val="20000"/>
                  <a:lumOff val="80000"/>
                </a:schemeClr>
              </a:solidFill>
              <a:latin typeface="Montserrat" panose="020B060402020202020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82EE5-1178-4F35-931D-E34E859FB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8366" y="1190795"/>
            <a:ext cx="7038900" cy="2911200"/>
          </a:xfrm>
        </p:spPr>
        <p:txBody>
          <a:bodyPr/>
          <a:lstStyle/>
          <a:p>
            <a:pPr marL="146050" indent="0">
              <a:buNone/>
            </a:pPr>
            <a:endParaRPr lang="en-US" sz="1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BC671C-632D-4ABE-A9FB-1A912F60E3BE}"/>
              </a:ext>
            </a:extLst>
          </p:cNvPr>
          <p:cNvSpPr txBox="1"/>
          <p:nvPr/>
        </p:nvSpPr>
        <p:spPr>
          <a:xfrm>
            <a:off x="554125" y="1098719"/>
            <a:ext cx="63207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These features are in development and subject to change: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Pentek 5950 Quartz Board and 3U VPX Chassis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Xilinx RFSoC Ultrascale+ Gen 1 FPGA IC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DC-2000 MHz of baseband bandwidth available in 16 channels </a:t>
            </a:r>
          </a:p>
          <a:p>
            <a:pPr>
              <a:buClr>
                <a:schemeClr val="bg1"/>
              </a:buClr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39B1EA-6B40-4BC8-BA81-53050551C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89" y="2954295"/>
            <a:ext cx="1761583" cy="18736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D55724-D378-483A-AAC3-76B030F1F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6521" y="3130629"/>
            <a:ext cx="1473108" cy="15118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D49DF7-A778-4789-8970-D1CDAABD36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5201" y="2945185"/>
            <a:ext cx="2998649" cy="18827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CFF85E-875B-4C85-BAFE-371B44B8E8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4638" y="2945186"/>
            <a:ext cx="1293840" cy="1882761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5616635C-282F-45E2-A092-036E8D5A7E68}"/>
              </a:ext>
            </a:extLst>
          </p:cNvPr>
          <p:cNvSpPr/>
          <p:nvPr/>
        </p:nvSpPr>
        <p:spPr>
          <a:xfrm rot="10800000">
            <a:off x="6668736" y="3829452"/>
            <a:ext cx="484423" cy="246221"/>
          </a:xfrm>
          <a:prstGeom prst="rightArrow">
            <a:avLst/>
          </a:prstGeom>
          <a:ln w="12700">
            <a:solidFill>
              <a:srgbClr val="FFFF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D5BAD4-147E-455E-BAAC-F70FFF4997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4037" y="120701"/>
            <a:ext cx="1845592" cy="275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89645"/>
      </p:ext>
    </p:extLst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0B0118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6280</TotalTime>
  <Words>247</Words>
  <Application>Microsoft Office PowerPoint</Application>
  <PresentationFormat>On-screen Show (16:9)</PresentationFormat>
  <Paragraphs>57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Lato</vt:lpstr>
      <vt:lpstr>Arial</vt:lpstr>
      <vt:lpstr>Montserrat</vt:lpstr>
      <vt:lpstr>Focus</vt:lpstr>
      <vt:lpstr> Shockwave™  Presentation</vt:lpstr>
      <vt:lpstr>Shockwave™ Features</vt:lpstr>
      <vt:lpstr>Antenna Summary</vt:lpstr>
      <vt:lpstr>RF Front-end Summary</vt:lpstr>
      <vt:lpstr>FPGA Features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Massive Light Weekly Update</dc:title>
  <dc:creator>Travis Eubanks</dc:creator>
  <cp:lastModifiedBy>Travis Eubanks</cp:lastModifiedBy>
  <cp:revision>846</cp:revision>
  <dcterms:modified xsi:type="dcterms:W3CDTF">2023-01-03T19:32:04Z</dcterms:modified>
</cp:coreProperties>
</file>